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34"/>
  </p:notesMasterIdLst>
  <p:handoutMasterIdLst>
    <p:handoutMasterId r:id="rId35"/>
  </p:handoutMasterIdLst>
  <p:sldIdLst>
    <p:sldId id="256" r:id="rId2"/>
    <p:sldId id="258" r:id="rId3"/>
    <p:sldId id="298" r:id="rId4"/>
    <p:sldId id="297" r:id="rId5"/>
    <p:sldId id="279" r:id="rId6"/>
    <p:sldId id="281" r:id="rId7"/>
    <p:sldId id="300" r:id="rId8"/>
    <p:sldId id="290" r:id="rId9"/>
    <p:sldId id="299" r:id="rId10"/>
    <p:sldId id="283" r:id="rId11"/>
    <p:sldId id="284" r:id="rId12"/>
    <p:sldId id="291" r:id="rId13"/>
    <p:sldId id="282" r:id="rId14"/>
    <p:sldId id="292" r:id="rId15"/>
    <p:sldId id="285" r:id="rId16"/>
    <p:sldId id="293" r:id="rId17"/>
    <p:sldId id="294" r:id="rId18"/>
    <p:sldId id="267" r:id="rId19"/>
    <p:sldId id="266" r:id="rId20"/>
    <p:sldId id="268" r:id="rId21"/>
    <p:sldId id="295" r:id="rId22"/>
    <p:sldId id="280" r:id="rId23"/>
    <p:sldId id="296" r:id="rId24"/>
    <p:sldId id="265" r:id="rId25"/>
    <p:sldId id="273" r:id="rId26"/>
    <p:sldId id="286" r:id="rId27"/>
    <p:sldId id="287" r:id="rId28"/>
    <p:sldId id="288" r:id="rId29"/>
    <p:sldId id="289" r:id="rId30"/>
    <p:sldId id="274" r:id="rId31"/>
    <p:sldId id="261"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KLAS Core" id="{251966F3-9186-4A4A-A1A4-DD67DB8FCD49}">
          <p14:sldIdLst>
            <p14:sldId id="256"/>
            <p14:sldId id="258"/>
          </p14:sldIdLst>
        </p14:section>
        <p14:section name="MatReq" id="{D5BA5AD8-443F-43CD-A5FC-B70F9C3C4B91}">
          <p14:sldIdLst>
            <p14:sldId id="298"/>
            <p14:sldId id="297"/>
            <p14:sldId id="279"/>
            <p14:sldId id="281"/>
            <p14:sldId id="300"/>
            <p14:sldId id="290"/>
            <p14:sldId id="299"/>
            <p14:sldId id="283"/>
          </p14:sldIdLst>
        </p14:section>
        <p14:section name="Acquisitions" id="{25281B76-B2B1-418D-8172-80BEF8EC339B}">
          <p14:sldIdLst>
            <p14:sldId id="284"/>
            <p14:sldId id="291"/>
            <p14:sldId id="282"/>
            <p14:sldId id="292"/>
            <p14:sldId id="285"/>
            <p14:sldId id="293"/>
            <p14:sldId id="294"/>
          </p14:sldIdLst>
        </p14:section>
        <p14:section name="Patron" id="{B93F1EF6-153F-46E8-913B-FD4A08500EF4}">
          <p14:sldIdLst>
            <p14:sldId id="267"/>
            <p14:sldId id="266"/>
            <p14:sldId id="268"/>
            <p14:sldId id="295"/>
            <p14:sldId id="280"/>
            <p14:sldId id="296"/>
            <p14:sldId id="265"/>
          </p14:sldIdLst>
        </p14:section>
        <p14:section name="Circ &amp; Catalog" id="{A797CD0F-49CF-4FB6-8F56-A2A6D29048E4}">
          <p14:sldIdLst>
            <p14:sldId id="273"/>
            <p14:sldId id="286"/>
            <p14:sldId id="287"/>
            <p14:sldId id="288"/>
            <p14:sldId id="289"/>
            <p14:sldId id="274"/>
            <p14:sldId id="261"/>
            <p14:sldId id="25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5151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0" autoAdjust="0"/>
    <p:restoredTop sz="70325" autoAdjust="0"/>
  </p:normalViewPr>
  <p:slideViewPr>
    <p:cSldViewPr snapToGrid="0">
      <p:cViewPr varScale="1">
        <p:scale>
          <a:sx n="61" d="100"/>
          <a:sy n="61" d="100"/>
        </p:scale>
        <p:origin x="852" y="7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71" d="100"/>
          <a:sy n="71" d="100"/>
        </p:scale>
        <p:origin x="2983" y="8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5CC4CEC-5D61-8825-8E36-E5CCA63EF739}"/>
              </a:ext>
            </a:extLst>
          </p:cNvPr>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35DF3D0-954F-FFE2-7C28-CD5B80040FE5}"/>
              </a:ext>
            </a:extLst>
          </p:cNvPr>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C3C20990-5D29-4AA5-85DE-83E5334A9AC5}" type="datetimeFigureOut">
              <a:rPr lang="en-US" smtClean="0"/>
              <a:t>3/14/2025</a:t>
            </a:fld>
            <a:endParaRPr lang="en-US"/>
          </a:p>
        </p:txBody>
      </p:sp>
      <p:sp>
        <p:nvSpPr>
          <p:cNvPr id="4" name="Footer Placeholder 3">
            <a:extLst>
              <a:ext uri="{FF2B5EF4-FFF2-40B4-BE49-F238E27FC236}">
                <a16:creationId xmlns:a16="http://schemas.microsoft.com/office/drawing/2014/main" id="{2400891B-1A21-2476-3D27-6CD3B8E7A7E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785D761-BAD5-3233-161A-B53B1ACF7A5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1A7B8D0-7B3E-4BF3-917F-FE227BF138FC}" type="slidenum">
              <a:rPr lang="en-US" smtClean="0"/>
              <a:t>‹#›</a:t>
            </a:fld>
            <a:endParaRPr lang="en-US"/>
          </a:p>
        </p:txBody>
      </p:sp>
    </p:spTree>
    <p:extLst>
      <p:ext uri="{BB962C8B-B14F-4D97-AF65-F5344CB8AC3E}">
        <p14:creationId xmlns:p14="http://schemas.microsoft.com/office/powerpoint/2010/main" val="2681719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EB1A5F02-6467-4A54-BDD4-29AD47D9DD41}" type="datetimeFigureOut">
              <a:rPr lang="en-US" smtClean="0"/>
              <a:t>3/14/2025</a:t>
            </a:fld>
            <a:endParaRPr lang="en-US"/>
          </a:p>
        </p:txBody>
      </p:sp>
      <p:sp>
        <p:nvSpPr>
          <p:cNvPr id="4" name="Slide Image Placeholder 3"/>
          <p:cNvSpPr>
            <a:spLocks noGrp="1" noRot="1" noChangeAspect="1"/>
          </p:cNvSpPr>
          <p:nvPr>
            <p:ph type="sldImg" idx="2"/>
          </p:nvPr>
        </p:nvSpPr>
        <p:spPr>
          <a:xfrm>
            <a:off x="685800" y="630238"/>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87786"/>
            <a:ext cx="5486400" cy="41132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E1BE81-CCC7-4E88-8CD9-3832BD3DCA47}" type="slidenum">
              <a:rPr lang="en-US" smtClean="0"/>
              <a:t>‹#›</a:t>
            </a:fld>
            <a:endParaRPr lang="en-US"/>
          </a:p>
        </p:txBody>
      </p:sp>
    </p:spTree>
    <p:extLst>
      <p:ext uri="{BB962C8B-B14F-4D97-AF65-F5344CB8AC3E}">
        <p14:creationId xmlns:p14="http://schemas.microsoft.com/office/powerpoint/2010/main" val="6913608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a:t>
            </a:fld>
            <a:endParaRPr lang="en-US"/>
          </a:p>
        </p:txBody>
      </p:sp>
    </p:spTree>
    <p:extLst>
      <p:ext uri="{BB962C8B-B14F-4D97-AF65-F5344CB8AC3E}">
        <p14:creationId xmlns:p14="http://schemas.microsoft.com/office/powerpoint/2010/main" val="3371348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Aft>
                <a:spcPts val="800"/>
              </a:spcAft>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Print Invoice function has been modified so that all fields in the Catalog record are now available to be used in the detail form.  Issue #KLAS-3257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7.8.18</a:t>
            </a: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new token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PaymentListUserName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added to the Print Invoice function. This will display the same information as the existing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PaymentList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token, but with the user’s Full Name (as entered in Security Control) instead of the User ID for the user that entered each payment. The layout as follows: &lt;Payment Date&gt; &lt;Amount Paid&gt; &lt;Payment Type&gt; &lt;(Check Number OR Reference Number)&gt; &lt;</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UserFullName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   Issue #KLAS-3272  7.8.26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FE1BE81-CCC7-4E88-8CD9-3832BD3DCA47}" type="slidenum">
              <a:rPr lang="en-US" smtClean="0"/>
              <a:t>10</a:t>
            </a:fld>
            <a:endParaRPr lang="en-US"/>
          </a:p>
        </p:txBody>
      </p:sp>
    </p:spTree>
    <p:extLst>
      <p:ext uri="{BB962C8B-B14F-4D97-AF65-F5344CB8AC3E}">
        <p14:creationId xmlns:p14="http://schemas.microsoft.com/office/powerpoint/2010/main" val="2174264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Solely for PNDB</a:t>
            </a:r>
          </a:p>
        </p:txBody>
      </p:sp>
      <p:sp>
        <p:nvSpPr>
          <p:cNvPr id="4" name="Slide Number Placeholder 3"/>
          <p:cNvSpPr>
            <a:spLocks noGrp="1"/>
          </p:cNvSpPr>
          <p:nvPr>
            <p:ph type="sldNum" sz="quarter" idx="5"/>
          </p:nvPr>
        </p:nvSpPr>
        <p:spPr/>
        <p:txBody>
          <a:bodyPr/>
          <a:lstStyle/>
          <a:p>
            <a:fld id="{EFE1BE81-CCC7-4E88-8CD9-3832BD3DCA47}" type="slidenum">
              <a:rPr lang="en-US" smtClean="0"/>
              <a:t>11</a:t>
            </a:fld>
            <a:endParaRPr lang="en-US"/>
          </a:p>
        </p:txBody>
      </p:sp>
    </p:spTree>
    <p:extLst>
      <p:ext uri="{BB962C8B-B14F-4D97-AF65-F5344CB8AC3E}">
        <p14:creationId xmlns:p14="http://schemas.microsoft.com/office/powerpoint/2010/main" val="26916041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Invoice – add Terms Code to screen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Invoice – correct tab order</a:t>
            </a:r>
            <a:br>
              <a:rPr lang="en-US" dirty="0"/>
            </a:b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TermsCode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used in the computation of whether or not Invoices are past due, but it was not previously displayed on the Invoices screen. It has now been added to the Invoice header as a combo-box, allowing the user to select from any available codes during an update.   Issue #KLAS-3409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tab order of the Credit Invoice function has been corrected to properly reflect the intended order of the fields.  Issue #KLAS-3313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12</a:t>
            </a:fld>
            <a:endParaRPr lang="en-US"/>
          </a:p>
        </p:txBody>
      </p:sp>
    </p:spTree>
    <p:extLst>
      <p:ext uri="{BB962C8B-B14F-4D97-AF65-F5344CB8AC3E}">
        <p14:creationId xmlns:p14="http://schemas.microsoft.com/office/powerpoint/2010/main" val="787750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Invoice – ability to Add / Modify/ Delete payments</a:t>
            </a:r>
          </a:p>
          <a:p>
            <a:r>
              <a:rPr lang="en-US" dirty="0"/>
              <a:t>Invoice – make sure payments get displayed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Add/Modify/Delete Panel on the Payments Tab in Invoices has been adjusted to ensure that it activates the proper viewer. Additionally only Modify and Delete payment are allowed. To create a payment, the user needs to use the Pay or Credit functions.  Issue #KLAS-3289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Changes made in 7.8.20 inadvertently caused Payments and Credits to no longer display. This has been corrected and all Payments and Credits made for an invoice will be shown as expected.  Issue #KLAS-3316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7.8.21</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13</a:t>
            </a:fld>
            <a:endParaRPr lang="en-US"/>
          </a:p>
        </p:txBody>
      </p:sp>
    </p:spTree>
    <p:extLst>
      <p:ext uri="{BB962C8B-B14F-4D97-AF65-F5344CB8AC3E}">
        <p14:creationId xmlns:p14="http://schemas.microsoft.com/office/powerpoint/2010/main" val="2555433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Invoice – pay/credit invoice with various types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Invoice – validate payment dates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previous releases, a Credit Type field was added to the credit invoice screen, and Payment Type was added to the payment screen. This release adjusts the business logic such that adding or adjusting a payment or credit will now affect the balance due, amount paid, and account balance as expected.  Issue #KLAS-3300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user attempts to submit a payment with an invalid date - a message will be returned about the date.  Issue #KLAS-3292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7.8.20</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14</a:t>
            </a:fld>
            <a:endParaRPr lang="en-US"/>
          </a:p>
        </p:txBody>
      </p:sp>
    </p:spTree>
    <p:extLst>
      <p:ext uri="{BB962C8B-B14F-4D97-AF65-F5344CB8AC3E}">
        <p14:creationId xmlns:p14="http://schemas.microsoft.com/office/powerpoint/2010/main" val="3718855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Invoice Listing Report has been updated to include: Amount Paid, Amount Credited,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SubTotal</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rows, and a Total row. Additionally, the formatting of the Name for non-individuals has been corrected. Issue #KLAS-3364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Sort by Invoice ID option for the Invoice Listing report now functions as expected.  Issue #KLAS-3340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15</a:t>
            </a:fld>
            <a:endParaRPr lang="en-US"/>
          </a:p>
        </p:txBody>
      </p:sp>
    </p:spTree>
    <p:extLst>
      <p:ext uri="{BB962C8B-B14F-4D97-AF65-F5344CB8AC3E}">
        <p14:creationId xmlns:p14="http://schemas.microsoft.com/office/powerpoint/2010/main" val="35801543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ability to specify a Patron or range of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PatronIDs</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has been added to the parameters for the Past Due Invoices report.  Issue #KLAS-2758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number of changes have been made to the Past Due Invoice report. The report output now includes the age of the invoice in days, the Amount Paid, Subtotal for each group, Total, and Summary by Patron. Additionally, a code file has been added to allow libraries to set the desired term before an Invoice is considered Past Due.  Issue #KLAS-3350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7.8.24</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16</a:t>
            </a:fld>
            <a:endParaRPr lang="en-US"/>
          </a:p>
        </p:txBody>
      </p:sp>
    </p:spTree>
    <p:extLst>
      <p:ext uri="{BB962C8B-B14F-4D97-AF65-F5344CB8AC3E}">
        <p14:creationId xmlns:p14="http://schemas.microsoft.com/office/powerpoint/2010/main" val="18843200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Various improvements have been made to the Acquisitions Payment Report, including new parameters (Filter by Payment / Credit type, Patron ID range; Sort by options), the addition of the Account ID to the output Sub Total rows, and a Total row added to the report output. Issue #KLAS-3365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Several corrections have been made to the Payment report: the Payment Type parameter is now labelled, the Patron ID sort option now works as expected, the Payment ID is now included in the report output, and the label for the Report Total is now displayed.  Issue #KLAS-3413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Several corrections have been made to the Payment report: the Payment Type parameter is now labelled, the Patron ID sort option now works as expected, the Payment ID is now included in the report output, and the label for the Report Total is now displayed.  Issue #KLAS-3413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7.8.25</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17</a:t>
            </a:fld>
            <a:endParaRPr lang="en-US"/>
          </a:p>
        </p:txBody>
      </p:sp>
    </p:spTree>
    <p:extLst>
      <p:ext uri="{BB962C8B-B14F-4D97-AF65-F5344CB8AC3E}">
        <p14:creationId xmlns:p14="http://schemas.microsoft.com/office/powerpoint/2010/main" val="705468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Date: </a:t>
            </a:r>
            <a:r>
              <a:rPr lang="en-US" sz="1800" b="0" i="0" u="none" strike="noStrike" dirty="0">
                <a:solidFill>
                  <a:srgbClr val="000000"/>
                </a:solidFill>
                <a:effectLst/>
                <a:latin typeface="Calibri" panose="020F0502020204030204" pitchFamily="34" charset="0"/>
              </a:rPr>
              <a:t>KLAS-3286</a:t>
            </a:r>
            <a:r>
              <a:rPr lang="en-US" dirty="0"/>
              <a:t> </a:t>
            </a:r>
          </a:p>
          <a:p>
            <a:r>
              <a:rPr lang="en-US" dirty="0"/>
              <a:t>Merged Patron Status: </a:t>
            </a:r>
            <a:r>
              <a:rPr lang="en-US" sz="1800" b="0" i="0" u="none" strike="noStrike" dirty="0">
                <a:solidFill>
                  <a:srgbClr val="000000"/>
                </a:solidFill>
                <a:effectLst/>
                <a:latin typeface="Calibri" panose="020F0502020204030204" pitchFamily="34" charset="0"/>
              </a:rPr>
              <a:t>KLAS-3250</a:t>
            </a:r>
            <a:r>
              <a:rPr lang="en-US" dirty="0"/>
              <a:t> </a:t>
            </a:r>
          </a:p>
          <a:p>
            <a:r>
              <a:rPr lang="en-US" dirty="0"/>
              <a:t>Merging Service Queues: </a:t>
            </a:r>
            <a:r>
              <a:rPr lang="en-US" sz="1800" b="0" i="0" u="none" strike="noStrike" dirty="0">
                <a:solidFill>
                  <a:srgbClr val="000000"/>
                </a:solidFill>
                <a:effectLst/>
                <a:latin typeface="Calibri" panose="020F0502020204030204" pitchFamily="34" charset="0"/>
              </a:rPr>
              <a:t>KLAS-3208</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Cancel pending dup orders: KLAS-3214</a:t>
            </a:r>
            <a:r>
              <a:rPr lang="en-US" dirty="0"/>
              <a:t> </a:t>
            </a:r>
          </a:p>
          <a:p>
            <a:r>
              <a:rPr lang="en-US" dirty="0"/>
              <a:t>KLAS Deleted: Barcode search now “begins” not “equals” - </a:t>
            </a:r>
            <a:r>
              <a:rPr lang="en-US" sz="1800" b="0" i="0" u="none" strike="noStrike" dirty="0">
                <a:solidFill>
                  <a:srgbClr val="000000"/>
                </a:solidFill>
                <a:effectLst/>
                <a:latin typeface="Calibri" panose="020F0502020204030204" pitchFamily="34" charset="0"/>
              </a:rPr>
              <a:t>KLAS-3255</a:t>
            </a:r>
            <a:r>
              <a:rPr lang="en-US" dirty="0"/>
              <a:t> </a:t>
            </a:r>
          </a:p>
          <a:p>
            <a:r>
              <a:rPr lang="en-US" dirty="0"/>
              <a:t>   Tool was briefly not returning any results, fixed in </a:t>
            </a:r>
            <a:r>
              <a:rPr lang="en-US" sz="1800" b="0" i="0" u="none" strike="noStrike" dirty="0">
                <a:solidFill>
                  <a:srgbClr val="000000"/>
                </a:solidFill>
                <a:effectLst/>
                <a:latin typeface="Calibri" panose="020F0502020204030204" pitchFamily="34" charset="0"/>
              </a:rPr>
              <a:t>KLAS-3218</a:t>
            </a:r>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18</a:t>
            </a:fld>
            <a:endParaRPr lang="en-US"/>
          </a:p>
        </p:txBody>
      </p:sp>
    </p:spTree>
    <p:extLst>
      <p:ext uri="{BB962C8B-B14F-4D97-AF65-F5344CB8AC3E}">
        <p14:creationId xmlns:p14="http://schemas.microsoft.com/office/powerpoint/2010/main" val="3575476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New Patrons PDQ: was displaying all patrons, not just new - </a:t>
            </a:r>
            <a:r>
              <a:rPr lang="en-US" sz="1800" b="0" i="0" u="none" strike="noStrike" dirty="0">
                <a:solidFill>
                  <a:srgbClr val="000000"/>
                </a:solidFill>
                <a:effectLst/>
                <a:latin typeface="Calibri" panose="020F0502020204030204" pitchFamily="34" charset="0"/>
              </a:rPr>
              <a:t>KLAS-3241</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AutoSelect</a:t>
            </a:r>
            <a:r>
              <a:rPr lang="en-US" dirty="0"/>
              <a:t> PDQ: was displaying all patrons, not just those without subjects - </a:t>
            </a:r>
            <a:r>
              <a:rPr lang="en-US" sz="1800" b="0" i="0" u="none" strike="noStrike" dirty="0">
                <a:solidFill>
                  <a:srgbClr val="000000"/>
                </a:solidFill>
                <a:effectLst/>
                <a:latin typeface="Calibri" panose="020F0502020204030204" pitchFamily="34" charset="0"/>
              </a:rPr>
              <a:t>KLAS-3243</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Using BARD PDQ: was displaying NO patrons - </a:t>
            </a:r>
            <a:r>
              <a:rPr lang="en-US" sz="1800" b="0" i="0" u="none" strike="noStrike" dirty="0">
                <a:solidFill>
                  <a:srgbClr val="000000"/>
                </a:solidFill>
                <a:effectLst/>
                <a:latin typeface="Calibri" panose="020F0502020204030204" pitchFamily="34" charset="0"/>
              </a:rPr>
              <a:t>KLAS-3242</a:t>
            </a:r>
            <a:r>
              <a:rPr lang="en-US" dirty="0"/>
              <a:t> </a:t>
            </a:r>
            <a:br>
              <a:rPr lang="en-US" dirty="0"/>
            </a:br>
            <a:r>
              <a:rPr lang="en-US" dirty="0"/>
              <a:t>   and cutoff date was hard-coded, now only looks at past year for downloads - </a:t>
            </a:r>
            <a:r>
              <a:rPr lang="en-US" sz="1800" b="0" i="0" u="none" strike="noStrike" dirty="0">
                <a:solidFill>
                  <a:srgbClr val="000000"/>
                </a:solidFill>
                <a:effectLst/>
                <a:latin typeface="Calibri" panose="020F0502020204030204" pitchFamily="34" charset="0"/>
              </a:rPr>
              <a:t>KLAS-3245</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Assigned Orders PDQ: displaying all patrons - </a:t>
            </a:r>
            <a:r>
              <a:rPr lang="en-US" sz="1800" b="0" i="0" u="none" strike="noStrike" dirty="0">
                <a:solidFill>
                  <a:srgbClr val="000000"/>
                </a:solidFill>
                <a:effectLst/>
                <a:latin typeface="Calibri" panose="020F0502020204030204" pitchFamily="34" charset="0"/>
              </a:rPr>
              <a:t>KLAS-3244</a:t>
            </a:r>
            <a:r>
              <a:rPr lang="en-US" dirty="0"/>
              <a:t> </a:t>
            </a:r>
          </a:p>
          <a:p>
            <a:r>
              <a:rPr lang="en-US" dirty="0"/>
              <a:t>Merge queries: </a:t>
            </a:r>
            <a:r>
              <a:rPr lang="en-US" sz="1800" b="0" i="0" u="none" strike="noStrike" dirty="0">
                <a:solidFill>
                  <a:srgbClr val="000000"/>
                </a:solidFill>
                <a:effectLst/>
                <a:latin typeface="Calibri" panose="020F0502020204030204" pitchFamily="34" charset="0"/>
              </a:rPr>
              <a:t>KLAS-3393</a:t>
            </a:r>
            <a:r>
              <a:rPr lang="en-US" dirty="0"/>
              <a:t> </a:t>
            </a:r>
          </a:p>
        </p:txBody>
      </p:sp>
      <p:sp>
        <p:nvSpPr>
          <p:cNvPr id="4" name="Slide Number Placeholder 3"/>
          <p:cNvSpPr>
            <a:spLocks noGrp="1"/>
          </p:cNvSpPr>
          <p:nvPr>
            <p:ph type="sldNum" sz="quarter" idx="5"/>
          </p:nvPr>
        </p:nvSpPr>
        <p:spPr/>
        <p:txBody>
          <a:bodyPr/>
          <a:lstStyle/>
          <a:p>
            <a:fld id="{EFE1BE81-CCC7-4E88-8CD9-3832BD3DCA47}" type="slidenum">
              <a:rPr lang="en-US" smtClean="0"/>
              <a:t>19</a:t>
            </a:fld>
            <a:endParaRPr lang="en-US"/>
          </a:p>
        </p:txBody>
      </p:sp>
    </p:spTree>
    <p:extLst>
      <p:ext uri="{BB962C8B-B14F-4D97-AF65-F5344CB8AC3E}">
        <p14:creationId xmlns:p14="http://schemas.microsoft.com/office/powerpoint/2010/main" val="25556409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1BE81-CCC7-4E88-8CD9-3832BD3DCA47}" type="slidenum">
              <a:rPr lang="en-US" smtClean="0"/>
              <a:t>2</a:t>
            </a:fld>
            <a:endParaRPr lang="en-US"/>
          </a:p>
        </p:txBody>
      </p:sp>
    </p:spTree>
    <p:extLst>
      <p:ext uri="{BB962C8B-B14F-4D97-AF65-F5344CB8AC3E}">
        <p14:creationId xmlns:p14="http://schemas.microsoft.com/office/powerpoint/2010/main" val="777113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F9C52-940A-D669-B567-45F7A5949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3BD67F-D37C-B264-8E4B-ECA0735FAEC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4EDFDC-81CC-60FD-55FE-72967025EB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Query Results Export: in “All Fields” export; can be added to Visible Fields upon request - KLAS-2807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Find Export - </a:t>
            </a:r>
            <a:r>
              <a:rPr lang="en-US" sz="1800" b="0" i="0" u="none" strike="noStrike" dirty="0">
                <a:solidFill>
                  <a:srgbClr val="000000"/>
                </a:solidFill>
                <a:effectLst/>
                <a:latin typeface="Calibri" panose="020F0502020204030204" pitchFamily="34" charset="0"/>
              </a:rPr>
              <a:t>KLAS-3237</a:t>
            </a:r>
            <a:endParaRPr lang="en-US" dirty="0"/>
          </a:p>
        </p:txBody>
      </p:sp>
      <p:sp>
        <p:nvSpPr>
          <p:cNvPr id="4" name="Slide Number Placeholder 3">
            <a:extLst>
              <a:ext uri="{FF2B5EF4-FFF2-40B4-BE49-F238E27FC236}">
                <a16:creationId xmlns:a16="http://schemas.microsoft.com/office/drawing/2014/main" id="{0701AE69-DB7C-8266-F729-BA1F308631C8}"/>
              </a:ext>
            </a:extLst>
          </p:cNvPr>
          <p:cNvSpPr>
            <a:spLocks noGrp="1"/>
          </p:cNvSpPr>
          <p:nvPr>
            <p:ph type="sldNum" sz="quarter" idx="5"/>
          </p:nvPr>
        </p:nvSpPr>
        <p:spPr/>
        <p:txBody>
          <a:bodyPr/>
          <a:lstStyle/>
          <a:p>
            <a:fld id="{EFE1BE81-CCC7-4E88-8CD9-3832BD3DCA47}" type="slidenum">
              <a:rPr lang="en-US" smtClean="0"/>
              <a:t>20</a:t>
            </a:fld>
            <a:endParaRPr lang="en-US"/>
          </a:p>
        </p:txBody>
      </p:sp>
    </p:spTree>
    <p:extLst>
      <p:ext uri="{BB962C8B-B14F-4D97-AF65-F5344CB8AC3E}">
        <p14:creationId xmlns:p14="http://schemas.microsoft.com/office/powerpoint/2010/main" val="3134580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exporting results from Patron Find to Excel, the output was including all patron records instead of only the records that matched the Find criteria and were displayed in the browse. This has been corrected, and the Patron Find screen's Export will function as expected again. Issue #KLAS-3237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7.8.17</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21</a:t>
            </a:fld>
            <a:endParaRPr lang="en-US"/>
          </a:p>
        </p:txBody>
      </p:sp>
    </p:spTree>
    <p:extLst>
      <p:ext uri="{BB962C8B-B14F-4D97-AF65-F5344CB8AC3E}">
        <p14:creationId xmlns:p14="http://schemas.microsoft.com/office/powerpoint/2010/main" val="2884238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WebOrder</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Census Status screen has a table that shows all the related patrons for the district. On narrow screens, the second column was displaying on top of the first. This has been corrected, and all columns in the table will now react appropriately in narrow windows and on mobile devices. Issue #KLAS-3372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22</a:t>
            </a:fld>
            <a:endParaRPr lang="en-US"/>
          </a:p>
        </p:txBody>
      </p:sp>
    </p:spTree>
    <p:extLst>
      <p:ext uri="{BB962C8B-B14F-4D97-AF65-F5344CB8AC3E}">
        <p14:creationId xmlns:p14="http://schemas.microsoft.com/office/powerpoint/2010/main" val="12017182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solidFill>
                  <a:srgbClr val="000000"/>
                </a:solidFill>
                <a:effectLst/>
                <a:latin typeface="Calibri" panose="020F0502020204030204" pitchFamily="34" charset="0"/>
                <a:ea typeface="Times New Roman" panose="02020603050405020304" pitchFamily="18" charset="0"/>
              </a:rPr>
              <a:t>The </a:t>
            </a:r>
            <a:r>
              <a:rPr lang="en-US" sz="1800" dirty="0" err="1">
                <a:solidFill>
                  <a:srgbClr val="000000"/>
                </a:solidFill>
                <a:effectLst/>
                <a:latin typeface="Calibri" panose="020F0502020204030204" pitchFamily="34" charset="0"/>
                <a:ea typeface="Times New Roman" panose="02020603050405020304" pitchFamily="18" charset="0"/>
              </a:rPr>
              <a:t>xHTML</a:t>
            </a:r>
            <a:r>
              <a:rPr lang="en-US" sz="1800" dirty="0">
                <a:solidFill>
                  <a:srgbClr val="000000"/>
                </a:solidFill>
                <a:effectLst/>
                <a:latin typeface="Calibri" panose="020F0502020204030204" pitchFamily="34" charset="0"/>
                <a:ea typeface="Times New Roman" panose="02020603050405020304" pitchFamily="18" charset="0"/>
              </a:rPr>
              <a:t> metadata in the </a:t>
            </a:r>
            <a:r>
              <a:rPr lang="en-US" sz="1800" dirty="0" err="1">
                <a:solidFill>
                  <a:srgbClr val="000000"/>
                </a:solidFill>
                <a:effectLst/>
                <a:latin typeface="Calibri" panose="020F0502020204030204" pitchFamily="34" charset="0"/>
                <a:ea typeface="Times New Roman" panose="02020603050405020304" pitchFamily="18" charset="0"/>
              </a:rPr>
              <a:t>WebOrder</a:t>
            </a:r>
            <a:r>
              <a:rPr lang="en-US" sz="1800" dirty="0">
                <a:solidFill>
                  <a:srgbClr val="000000"/>
                </a:solidFill>
                <a:effectLst/>
                <a:latin typeface="Calibri" panose="020F0502020204030204" pitchFamily="34" charset="0"/>
                <a:ea typeface="Times New Roman" panose="02020603050405020304" pitchFamily="18" charset="0"/>
              </a:rPr>
              <a:t> templates now specifies the language attribute "</a:t>
            </a:r>
            <a:r>
              <a:rPr lang="en-US" sz="1800" dirty="0" err="1">
                <a:solidFill>
                  <a:srgbClr val="000000"/>
                </a:solidFill>
                <a:effectLst/>
                <a:latin typeface="Calibri" panose="020F0502020204030204" pitchFamily="34" charset="0"/>
                <a:ea typeface="Times New Roman" panose="02020603050405020304" pitchFamily="18" charset="0"/>
              </a:rPr>
              <a:t>en</a:t>
            </a:r>
            <a:r>
              <a:rPr lang="en-US" sz="1800" dirty="0">
                <a:solidFill>
                  <a:srgbClr val="000000"/>
                </a:solidFill>
                <a:effectLst/>
                <a:latin typeface="Calibri" panose="020F0502020204030204" pitchFamily="34" charset="0"/>
                <a:ea typeface="Times New Roman" panose="02020603050405020304" pitchFamily="18" charset="0"/>
              </a:rPr>
              <a:t>" for English. Issue #KLAS-3414  </a:t>
            </a:r>
            <a:r>
              <a:rPr lang="en-US" sz="1800" dirty="0">
                <a:effectLst/>
                <a:latin typeface="Calibri" panose="020F0502020204030204" pitchFamily="34" charset="0"/>
                <a:ea typeface="Calibri" panose="020F0502020204030204" pitchFamily="34" charset="0"/>
                <a:cs typeface="Times New Roman" panose="02020603050405020304" pitchFamily="18" charset="0"/>
              </a:rPr>
              <a:t>7.8.25</a:t>
            </a:r>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23</a:t>
            </a:fld>
            <a:endParaRPr lang="en-US"/>
          </a:p>
        </p:txBody>
      </p:sp>
    </p:spTree>
    <p:extLst>
      <p:ext uri="{BB962C8B-B14F-4D97-AF65-F5344CB8AC3E}">
        <p14:creationId xmlns:p14="http://schemas.microsoft.com/office/powerpoint/2010/main" val="571357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F5 or Ctrl-F to restore </a:t>
            </a:r>
            <a:r>
              <a:rPr lang="en-US" dirty="0" err="1"/>
              <a:t>PatSearchResults</a:t>
            </a:r>
            <a:r>
              <a:rPr lang="en-US" dirty="0"/>
              <a:t> record</a:t>
            </a:r>
          </a:p>
        </p:txBody>
      </p:sp>
      <p:sp>
        <p:nvSpPr>
          <p:cNvPr id="4" name="Slide Number Placeholder 3"/>
          <p:cNvSpPr>
            <a:spLocks noGrp="1"/>
          </p:cNvSpPr>
          <p:nvPr>
            <p:ph type="sldNum" sz="quarter" idx="5"/>
          </p:nvPr>
        </p:nvSpPr>
        <p:spPr/>
        <p:txBody>
          <a:bodyPr/>
          <a:lstStyle/>
          <a:p>
            <a:fld id="{EFE1BE81-CCC7-4E88-8CD9-3832BD3DCA47}" type="slidenum">
              <a:rPr lang="en-US" smtClean="0"/>
              <a:t>24</a:t>
            </a:fld>
            <a:endParaRPr lang="en-US"/>
          </a:p>
        </p:txBody>
      </p:sp>
    </p:spTree>
    <p:extLst>
      <p:ext uri="{BB962C8B-B14F-4D97-AF65-F5344CB8AC3E}">
        <p14:creationId xmlns:p14="http://schemas.microsoft.com/office/powerpoint/2010/main" val="6017042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SDO Config - </a:t>
            </a:r>
            <a:r>
              <a:rPr lang="en-US" sz="1800" b="0" i="0" u="none" strike="noStrike" dirty="0">
                <a:solidFill>
                  <a:srgbClr val="000000"/>
                </a:solidFill>
                <a:effectLst/>
                <a:latin typeface="Calibri" panose="020F0502020204030204" pitchFamily="34" charset="0"/>
              </a:rPr>
              <a:t>KLAS-3394</a:t>
            </a:r>
            <a:r>
              <a:rPr lang="en-US" dirty="0"/>
              <a:t> </a:t>
            </a:r>
          </a:p>
        </p:txBody>
      </p:sp>
      <p:sp>
        <p:nvSpPr>
          <p:cNvPr id="4" name="Slide Number Placeholder 3"/>
          <p:cNvSpPr>
            <a:spLocks noGrp="1"/>
          </p:cNvSpPr>
          <p:nvPr>
            <p:ph type="sldNum" sz="quarter" idx="5"/>
          </p:nvPr>
        </p:nvSpPr>
        <p:spPr/>
        <p:txBody>
          <a:bodyPr/>
          <a:lstStyle/>
          <a:p>
            <a:fld id="{EFE1BE81-CCC7-4E88-8CD9-3832BD3DCA47}" type="slidenum">
              <a:rPr lang="en-US" smtClean="0"/>
              <a:t>25</a:t>
            </a:fld>
            <a:endParaRPr lang="en-US"/>
          </a:p>
        </p:txBody>
      </p:sp>
    </p:spTree>
    <p:extLst>
      <p:ext uri="{BB962C8B-B14F-4D97-AF65-F5344CB8AC3E}">
        <p14:creationId xmlns:p14="http://schemas.microsoft.com/office/powerpoint/2010/main" val="16811639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 utility has been created to allow Customer Support to un-merge recently merged catalog records based on a backup of the parts of the record most commonly used by IRCs. A future update will allow the rest of the merged record to be restored.  Issue #KLAS-3382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26</a:t>
            </a:fld>
            <a:endParaRPr lang="en-US"/>
          </a:p>
        </p:txBody>
      </p:sp>
    </p:spTree>
    <p:extLst>
      <p:ext uri="{BB962C8B-B14F-4D97-AF65-F5344CB8AC3E}">
        <p14:creationId xmlns:p14="http://schemas.microsoft.com/office/powerpoint/2010/main" val="14381734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Add Material Request Wizard's search results screen has been modified to use the same browse customizations as the Catalog search results screen.  Issue #KLAS-3128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7.8.24</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27</a:t>
            </a:fld>
            <a:endParaRPr lang="en-US"/>
          </a:p>
        </p:txBody>
      </p:sp>
    </p:spTree>
    <p:extLst>
      <p:ext uri="{BB962C8B-B14F-4D97-AF65-F5344CB8AC3E}">
        <p14:creationId xmlns:p14="http://schemas.microsoft.com/office/powerpoint/2010/main" val="21211491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adding a copy through Add Items, if the Collation is not marked Finalized the name of the volume, supplement, or preliminary being added will now include a part number. When the Copy is updated to Collation Finalized, that part number will automatically be removed from the Item Name.  Issue #KLAS-3417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7.8.25</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28</a:t>
            </a:fld>
            <a:endParaRPr lang="en-US"/>
          </a:p>
        </p:txBody>
      </p:sp>
    </p:spTree>
    <p:extLst>
      <p:ext uri="{BB962C8B-B14F-4D97-AF65-F5344CB8AC3E}">
        <p14:creationId xmlns:p14="http://schemas.microsoft.com/office/powerpoint/2010/main" val="405435406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WebOpac</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will no longer show links for eDocs for which the Security Level on 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ePackage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 set to “Staff Only.” All other Security Levels will continue to be displayed so long as the filters are set up to show download links for eDocs.  Issue #KLAS-3387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7.8.24</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29</a:t>
            </a:fld>
            <a:endParaRPr lang="en-US"/>
          </a:p>
        </p:txBody>
      </p:sp>
    </p:spTree>
    <p:extLst>
      <p:ext uri="{BB962C8B-B14F-4D97-AF65-F5344CB8AC3E}">
        <p14:creationId xmlns:p14="http://schemas.microsoft.com/office/powerpoint/2010/main" val="1860332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Auto assign of full quantity of consumables (making sure not to pull from deleting shelves)</a:t>
            </a:r>
            <a:br>
              <a:rPr lang="en-US" dirty="0"/>
            </a:b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Equipment Consumable titles set to Assign automatically, KLAS was only Assigning items from the first shelf encountered with any inventory, even if this was below the requested quantity and more items were available on other shelves. This has been corrected, and automatic Assignment of Equipment Consumables will now pull from multiple shelves as needed to Assign the full requested quantity.  Issue #KLAS-3322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user has not selected specific consumable records to use, the Assign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MatRequestLine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function finds shelves that have available consumables to Assign. A flaw was causing this program to return more results than it should. Although the flaw was not preventing the Assignment from being completed successfully, it has now been corrected and the program is now functioning as intended.  Issue #KLAS-3319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7.8.21</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Assigning an MR Line, KLAS skipped consumables on Home Shelves associated with deleted Holdings, but consumables on Temp Shelves for deleted Holdings could still be selected, resulting in an error. This has been corrected, and Temp Shelves for deleted Holdings will now also be skipped.  Issue #KLAS-3352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3</a:t>
            </a:fld>
            <a:endParaRPr lang="en-US"/>
          </a:p>
        </p:txBody>
      </p:sp>
    </p:spTree>
    <p:extLst>
      <p:ext uri="{BB962C8B-B14F-4D97-AF65-F5344CB8AC3E}">
        <p14:creationId xmlns:p14="http://schemas.microsoft.com/office/powerpoint/2010/main" val="4042308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Batch Check-in - </a:t>
            </a:r>
            <a:r>
              <a:rPr lang="en-US" sz="1800" b="0" i="0" u="none" strike="noStrike" dirty="0">
                <a:solidFill>
                  <a:srgbClr val="000000"/>
                </a:solidFill>
                <a:effectLst/>
                <a:latin typeface="Calibri" panose="020F0502020204030204" pitchFamily="34" charset="0"/>
              </a:rPr>
              <a:t>KLAS-3246</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Batch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CheckIn</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function was still attempting to save configuration information in the C:\klas7 directory, which was used in 7.6 and prior versions. Customers may not have noticed this problem as they had remnants of 7.6 installations left on their workstations, but new users were not able to save as expected. This has been corrected, and the program will now write to the appropriate directory for the KLAS instance type.  Issue #KLAS-3246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7.8.17</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30</a:t>
            </a:fld>
            <a:endParaRPr lang="en-US"/>
          </a:p>
        </p:txBody>
      </p:sp>
    </p:spTree>
    <p:extLst>
      <p:ext uri="{BB962C8B-B14F-4D97-AF65-F5344CB8AC3E}">
        <p14:creationId xmlns:p14="http://schemas.microsoft.com/office/powerpoint/2010/main" val="34909992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44809-4A0B-2ECF-E51F-EFE3901811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B893BB-3133-D8FD-68F6-AD6440B4626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C51981-1ADD-1CA3-12F0-A266A166696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Calibri" panose="020F0502020204030204" pitchFamily="34" charset="0"/>
              </a:rPr>
              <a:t>Backup – The weekly full system backup temp location can now be mounted to a separate drive, allowing just that drive’s storage space to be increased if needed to allow for the backup without affecting the full system. Once backup is complete, the temp file is compressed and saved to backup location. - KLAS-3390</a:t>
            </a:r>
            <a:r>
              <a:rPr lang="en-US" dirty="0"/>
              <a:t> </a:t>
            </a:r>
          </a:p>
          <a:p>
            <a:r>
              <a:rPr lang="en-US" dirty="0"/>
              <a:t>Codes – new limit supports </a:t>
            </a:r>
            <a:r>
              <a:rPr lang="en-US" dirty="0" err="1"/>
              <a:t>ParentalAck</a:t>
            </a:r>
            <a:r>
              <a:rPr lang="en-US" dirty="0"/>
              <a:t> codes from NLS - </a:t>
            </a:r>
            <a:r>
              <a:rPr lang="en-US" sz="1800" b="0" i="0" u="none" strike="noStrike" dirty="0">
                <a:solidFill>
                  <a:srgbClr val="000000"/>
                </a:solidFill>
                <a:effectLst/>
                <a:latin typeface="Calibri" panose="020F0502020204030204" pitchFamily="34" charset="0"/>
              </a:rPr>
              <a:t>KLAS-3362</a:t>
            </a:r>
            <a:r>
              <a:rPr lang="en-US" dirty="0"/>
              <a:t>  </a:t>
            </a:r>
          </a:p>
          <a:p>
            <a:r>
              <a:rPr lang="en-US" sz="1800" b="0" i="0" u="none" strike="noStrike" dirty="0">
                <a:solidFill>
                  <a:srgbClr val="000000"/>
                </a:solidFill>
                <a:effectLst/>
                <a:latin typeface="Calibri" panose="020F0502020204030204" pitchFamily="34" charset="0"/>
              </a:rPr>
              <a:t>Blocks – System Blocks cannot be deleted by users; changes ensure they cannot be created by users - KLAS-3329</a:t>
            </a:r>
            <a:r>
              <a:rPr lang="en-US" dirty="0"/>
              <a:t> </a:t>
            </a:r>
          </a:p>
          <a:p>
            <a:endParaRPr lang="en-US" dirty="0"/>
          </a:p>
        </p:txBody>
      </p:sp>
      <p:sp>
        <p:nvSpPr>
          <p:cNvPr id="4" name="Slide Number Placeholder 3">
            <a:extLst>
              <a:ext uri="{FF2B5EF4-FFF2-40B4-BE49-F238E27FC236}">
                <a16:creationId xmlns:a16="http://schemas.microsoft.com/office/drawing/2014/main" id="{3D0AA28F-7F28-D163-87F7-F78727DBEE2D}"/>
              </a:ext>
            </a:extLst>
          </p:cNvPr>
          <p:cNvSpPr>
            <a:spLocks noGrp="1"/>
          </p:cNvSpPr>
          <p:nvPr>
            <p:ph type="sldNum" sz="quarter" idx="5"/>
          </p:nvPr>
        </p:nvSpPr>
        <p:spPr/>
        <p:txBody>
          <a:bodyPr/>
          <a:lstStyle/>
          <a:p>
            <a:fld id="{EFE1BE81-CCC7-4E88-8CD9-3832BD3DCA47}" type="slidenum">
              <a:rPr lang="en-US" smtClean="0"/>
              <a:t>31</a:t>
            </a:fld>
            <a:endParaRPr lang="en-US"/>
          </a:p>
        </p:txBody>
      </p:sp>
    </p:spTree>
    <p:extLst>
      <p:ext uri="{BB962C8B-B14F-4D97-AF65-F5344CB8AC3E}">
        <p14:creationId xmlns:p14="http://schemas.microsoft.com/office/powerpoint/2010/main" val="10705601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FE1BE81-CCC7-4E88-8CD9-3832BD3DCA47}" type="slidenum">
              <a:rPr lang="en-US" smtClean="0"/>
              <a:t>32</a:t>
            </a:fld>
            <a:endParaRPr lang="en-US"/>
          </a:p>
        </p:txBody>
      </p:sp>
    </p:spTree>
    <p:extLst>
      <p:ext uri="{BB962C8B-B14F-4D97-AF65-F5344CB8AC3E}">
        <p14:creationId xmlns:p14="http://schemas.microsoft.com/office/powerpoint/2010/main" val="2155127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Emails – add tracking number, Reporting period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Support has been added to 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Event emails for the following tokens: Report Period ID, Report Period Desc, Report Period Begin Date, and Report Period End Date.  Issue #KLAS-3119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setting an MR Line to an action that should send an email, several errors were recorded to the agent log and the email was not sent. This has been corrected, and Mat Request event emails will be sent as expected again.  Issue #KLAS-3355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Added a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TrackingNumList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token for the automatic emails that are sent based on 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ShipPost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action for Materials Requests.  Issue #KLAS-2981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7.8.20</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4</a:t>
            </a:fld>
            <a:endParaRPr lang="en-US"/>
          </a:p>
        </p:txBody>
      </p:sp>
    </p:spTree>
    <p:extLst>
      <p:ext uri="{BB962C8B-B14F-4D97-AF65-F5344CB8AC3E}">
        <p14:creationId xmlns:p14="http://schemas.microsoft.com/office/powerpoint/2010/main" val="264992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When a 13-digit (979) ISBN is entered for a title via Add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TempTitle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both the ISBN and Other ISBN fields are now updated and the ISBN will be displayed in the Catalog Window. This was already working as expected for 10-digit (978) ISBNs. Issue #KLAS-3295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Posting a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Line was previously hard-coded to set the Header status to Closed if all lines were something other than Open or Pending. Now KLAS will use 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line status settings to determine whether all lines are at a Final status and the request can be Closed, or if it must remain Open.  Issue #KLAS-3371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7.8.24</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5</a:t>
            </a:fld>
            <a:endParaRPr lang="en-US"/>
          </a:p>
        </p:txBody>
      </p:sp>
    </p:spTree>
    <p:extLst>
      <p:ext uri="{BB962C8B-B14F-4D97-AF65-F5344CB8AC3E}">
        <p14:creationId xmlns:p14="http://schemas.microsoft.com/office/powerpoint/2010/main" val="298469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Issue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Acq</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Item was not previously checking to see if a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line already had an Order Line issued for it, allowing a duplicate Order Line to be created in certain circumstances. Validation has now been added to prevent this.  Issue #KLAS-3345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7.8.22</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6</a:t>
            </a:fld>
            <a:endParaRPr lang="en-US"/>
          </a:p>
        </p:txBody>
      </p:sp>
    </p:spTree>
    <p:extLst>
      <p:ext uri="{BB962C8B-B14F-4D97-AF65-F5344CB8AC3E}">
        <p14:creationId xmlns:p14="http://schemas.microsoft.com/office/powerpoint/2010/main" val="2224093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Create Invoice function for Mat Requests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Invoice Tab – make sure F5 refresh works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screen/function for creating invoices from completed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MatRequests</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Addresses a number of workflow concerns.  Issue #KLAS-2976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7.8.20</a:t>
            </a: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7</a:t>
            </a:fld>
            <a:endParaRPr lang="en-US"/>
          </a:p>
        </p:txBody>
      </p:sp>
    </p:spTree>
    <p:extLst>
      <p:ext uri="{BB962C8B-B14F-4D97-AF65-F5344CB8AC3E}">
        <p14:creationId xmlns:p14="http://schemas.microsoft.com/office/powerpoint/2010/main" val="33314951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 Invoice function – lots here</a:t>
            </a:r>
          </a:p>
          <a:p>
            <a:r>
              <a:rPr lang="en-US" dirty="0"/>
              <a:t>Set up Invoice </a:t>
            </a:r>
            <a:r>
              <a:rPr lang="en-US" dirty="0" err="1"/>
              <a:t>Linetype</a:t>
            </a:r>
            <a:r>
              <a:rPr lang="en-US" dirty="0"/>
              <a:t> </a:t>
            </a:r>
            <a:r>
              <a:rPr lang="en-US" dirty="0" err="1"/>
              <a:t>crossref</a:t>
            </a:r>
            <a:r>
              <a:rPr lang="en-US" dirty="0"/>
              <a:t> for pricing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New screen/function for creating invoices from completed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MatRequests</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Addresses a number of workflow concerns.  Issue #KLAS-2976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Generate Invoices function will now create Invoice lines in order by the Line number of 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Issue #KLAS-3374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Make sure that all costs applied to an MR line get passed on to the invoice line via the Generate Invoices function -- Including Processing Fees and Shipping Costs. Issue #KLAS-3359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Generate Invoices screen includes Patron ID fields used to designate a patron whose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MatRequests</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should be combined into one invoice. Now, the entered Patron ID will also be used as part of the criteria to determine which results are displayed. Issue #KLAS-3376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If the user leaves the “Invoice Patron” or “Combine For” fields blank (i.e. does not select a relationship in either field) an error message will now be displayed, and the generate will not proceed. Previously, the function would attempt to run before eventually reporting 0 invoices selected. Issue #KLAS-3383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Generate Invoices screen now has the following improvements/corrections: the Type of Invoice combo-box now includes the description as well as the code, the Reporting Period lookup now returns the list of periods with an appropriate type, and the Apply to Account lookup no longer drops the populated Fiscal Period when the user leaves the field.  Issue #KLAS-3348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 the Generate Invoices window, the Fiscal Period ID was not being displayed once the Account Balance was selected. This has been corrected and the Fiscal Period field will now be filled in as expected.  Issue #KLAS-3400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There are some cases where Invoice Lines' unit price and sub-detail totals need to be independent of each other, so a setting has been added to 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InvoiceLineType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cross reference to control whether the sub-detail totals are used to set the unit price. Issue #KLAS-2992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7.8.23</a:t>
            </a:r>
          </a:p>
          <a:p>
            <a:endParaRPr lang="en-US" dirty="0"/>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8</a:t>
            </a:fld>
            <a:endParaRPr lang="en-US"/>
          </a:p>
        </p:txBody>
      </p:sp>
    </p:spTree>
    <p:extLst>
      <p:ext uri="{BB962C8B-B14F-4D97-AF65-F5344CB8AC3E}">
        <p14:creationId xmlns:p14="http://schemas.microsoft.com/office/powerpoint/2010/main" val="1597326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LineType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field on has been added to the Query options under </a:t>
            </a:r>
            <a:r>
              <a:rPr lang="en-US" sz="1800" kern="100" dirty="0" err="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MatRequestLine</a:t>
            </a: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Issue #KLAS-3411  7.8.26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Update Material Request screen previously did not look up a manually entered Patron ID in the Student ID field as it does for the Responsible 1 and 2 fields, requiring use of the Look-up button instead. This has been corrected, and now either the Look-up button can be used or the desired Patron ID can be entered directly.  Issue #KLAS-3079  7.8.26</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EFE1BE81-CCC7-4E88-8CD9-3832BD3DCA47}" type="slidenum">
              <a:rPr lang="en-US" smtClean="0"/>
              <a:t>9</a:t>
            </a:fld>
            <a:endParaRPr lang="en-US"/>
          </a:p>
        </p:txBody>
      </p:sp>
    </p:spTree>
    <p:extLst>
      <p:ext uri="{BB962C8B-B14F-4D97-AF65-F5344CB8AC3E}">
        <p14:creationId xmlns:p14="http://schemas.microsoft.com/office/powerpoint/2010/main" val="28667718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A9F1F-5914-01FF-6D63-3505F00A863C}"/>
              </a:ext>
            </a:extLst>
          </p:cNvPr>
          <p:cNvSpPr>
            <a:spLocks noGrp="1"/>
          </p:cNvSpPr>
          <p:nvPr>
            <p:ph type="ctrTitle"/>
          </p:nvPr>
        </p:nvSpPr>
        <p:spPr>
          <a:xfrm>
            <a:off x="1524000" y="1122363"/>
            <a:ext cx="9144000" cy="2387600"/>
          </a:xfrm>
        </p:spPr>
        <p:txBody>
          <a:bodyPr anchor="b">
            <a:normAutofit/>
          </a:bodyPr>
          <a:lstStyle>
            <a:lvl1pPr algn="ctr">
              <a:defRPr sz="6600">
                <a:solidFill>
                  <a:schemeClr val="tx1"/>
                </a:solidFill>
                <a:latin typeface="Bahnschrift SemiCondensed" panose="020B0502040204020203"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64B3A15-50F7-42B2-947E-1576A2B5186B}"/>
              </a:ext>
            </a:extLst>
          </p:cNvPr>
          <p:cNvSpPr>
            <a:spLocks noGrp="1"/>
          </p:cNvSpPr>
          <p:nvPr>
            <p:ph type="subTitle" idx="1"/>
          </p:nvPr>
        </p:nvSpPr>
        <p:spPr>
          <a:xfrm>
            <a:off x="1524000" y="3602037"/>
            <a:ext cx="9144000" cy="2664947"/>
          </a:xfrm>
        </p:spPr>
        <p:txBody>
          <a:bodyPr>
            <a:normAutofit/>
          </a:bodyPr>
          <a:lstStyle>
            <a:lvl1pPr marL="0" indent="0" algn="ctr">
              <a:buNone/>
              <a:defRPr sz="4000">
                <a:solidFill>
                  <a:schemeClr val="tx1"/>
                </a:solidFill>
                <a:latin typeface="Bahnschrift SemiBold SemiConden" panose="020B05020402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D764C28-2B5E-4460-7CC6-914B7056C41C}"/>
              </a:ext>
            </a:extLst>
          </p:cNvPr>
          <p:cNvSpPr>
            <a:spLocks noGrp="1"/>
          </p:cNvSpPr>
          <p:nvPr>
            <p:ph type="dt" sz="half" idx="10"/>
          </p:nvPr>
        </p:nvSpPr>
        <p:spPr/>
        <p:txBody>
          <a:bodyPr/>
          <a:lstStyle>
            <a:lvl1pPr>
              <a:defRPr/>
            </a:lvl1pPr>
          </a:lstStyle>
          <a:p>
            <a:fld id="{5EAF5B55-F486-4DEF-85FE-9C98A335F135}" type="datetimeFigureOut">
              <a:rPr lang="en-US" smtClean="0"/>
              <a:pPr/>
              <a:t>3/14/2025</a:t>
            </a:fld>
            <a:endParaRPr lang="en-US" dirty="0"/>
          </a:p>
        </p:txBody>
      </p:sp>
      <p:sp>
        <p:nvSpPr>
          <p:cNvPr id="5" name="Footer Placeholder 4">
            <a:extLst>
              <a:ext uri="{FF2B5EF4-FFF2-40B4-BE49-F238E27FC236}">
                <a16:creationId xmlns:a16="http://schemas.microsoft.com/office/drawing/2014/main" id="{52E5F362-E260-9E78-176E-FE29A23F71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6A5217-6FC2-074F-A87D-53B854291823}"/>
              </a:ext>
            </a:extLst>
          </p:cNvPr>
          <p:cNvSpPr>
            <a:spLocks noGrp="1"/>
          </p:cNvSpPr>
          <p:nvPr>
            <p:ph type="sldNum" sz="quarter" idx="12"/>
          </p:nvPr>
        </p:nvSpPr>
        <p:spPr/>
        <p:txBody>
          <a:bodyPr/>
          <a:lstStyle/>
          <a:p>
            <a:fld id="{F938A252-E75A-4E85-B12C-E014FC1E2377}" type="slidenum">
              <a:rPr lang="en-US" smtClean="0"/>
              <a:t>‹#›</a:t>
            </a:fld>
            <a:endParaRPr lang="en-US" dirty="0"/>
          </a:p>
        </p:txBody>
      </p:sp>
      <p:pic>
        <p:nvPicPr>
          <p:cNvPr id="11" name="Picture 10">
            <a:extLst>
              <a:ext uri="{FF2B5EF4-FFF2-40B4-BE49-F238E27FC236}">
                <a16:creationId xmlns:a16="http://schemas.microsoft.com/office/drawing/2014/main" id="{F3322C31-E30E-9FC2-F05B-CAA905633424}"/>
              </a:ext>
            </a:extLst>
          </p:cNvPr>
          <p:cNvPicPr>
            <a:picLocks noChangeAspect="1"/>
          </p:cNvPicPr>
          <p:nvPr/>
        </p:nvPicPr>
        <p:blipFill>
          <a:blip r:embed="rId2">
            <a:extLst>
              <a:ext uri="{28A0092B-C50C-407E-A947-70E740481C1C}">
                <a14:useLocalDpi xmlns:a14="http://schemas.microsoft.com/office/drawing/2010/main" val="0"/>
              </a:ext>
            </a:extLst>
          </a:blip>
          <a:srcRect l="3660" t="13174" r="88125" b="12541"/>
          <a:stretch/>
        </p:blipFill>
        <p:spPr>
          <a:xfrm>
            <a:off x="337457" y="962705"/>
            <a:ext cx="1001486" cy="5094515"/>
          </a:xfrm>
          <a:prstGeom prst="rect">
            <a:avLst/>
          </a:prstGeom>
        </p:spPr>
      </p:pic>
    </p:spTree>
    <p:extLst>
      <p:ext uri="{BB962C8B-B14F-4D97-AF65-F5344CB8AC3E}">
        <p14:creationId xmlns:p14="http://schemas.microsoft.com/office/powerpoint/2010/main" val="2818703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013FA-DEE2-F031-A7A8-57689006DDC1}"/>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B17F534-F63A-1337-4E55-3DFD52CC0287}"/>
              </a:ext>
            </a:extLst>
          </p:cNvPr>
          <p:cNvSpPr>
            <a:spLocks noGrp="1"/>
          </p:cNvSpPr>
          <p:nvPr>
            <p:ph idx="1"/>
          </p:nvPr>
        </p:nvSpPr>
        <p:spPr>
          <a:xfrm>
            <a:off x="5183188" y="457200"/>
            <a:ext cx="6172200" cy="5899149"/>
          </a:xfrm>
        </p:spPr>
        <p:txBody>
          <a:bodyPr/>
          <a:lstStyle>
            <a:lvl1pPr>
              <a:defRPr sz="4000"/>
            </a:lvl1pPr>
            <a:lvl2pPr>
              <a:defRPr sz="3600"/>
            </a:lvl2pPr>
            <a:lvl3pPr>
              <a:defRPr sz="3200"/>
            </a:lvl3pPr>
            <a:lvl4pPr>
              <a:defRPr sz="2800"/>
            </a:lvl4pPr>
            <a:lvl5pPr>
              <a:defRPr sz="2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E7DBE8C-6970-17A9-486A-9ADB02972FFD}"/>
              </a:ext>
            </a:extLst>
          </p:cNvPr>
          <p:cNvSpPr>
            <a:spLocks noGrp="1"/>
          </p:cNvSpPr>
          <p:nvPr>
            <p:ph type="body" sz="half" idx="2"/>
          </p:nvPr>
        </p:nvSpPr>
        <p:spPr>
          <a:xfrm>
            <a:off x="839788" y="2057400"/>
            <a:ext cx="3932237" cy="4298949"/>
          </a:xfrm>
        </p:spPr>
        <p:txBody>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3602A2-24D3-5B9A-2381-B713F1FC3726}"/>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6" name="Footer Placeholder 5">
            <a:extLst>
              <a:ext uri="{FF2B5EF4-FFF2-40B4-BE49-F238E27FC236}">
                <a16:creationId xmlns:a16="http://schemas.microsoft.com/office/drawing/2014/main" id="{D6D2DBC7-9A13-295A-22EF-988DB3D2B1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02F79D-CD25-A3CA-3231-38EBB008BFF8}"/>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1190565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ACF5-D46B-08AB-D387-32EEA4AAF91B}"/>
              </a:ext>
            </a:extLst>
          </p:cNvPr>
          <p:cNvSpPr>
            <a:spLocks noGrp="1"/>
          </p:cNvSpPr>
          <p:nvPr>
            <p:ph type="title"/>
          </p:nvPr>
        </p:nvSpPr>
        <p:spPr>
          <a:xfrm>
            <a:off x="839788" y="457200"/>
            <a:ext cx="3932237" cy="1600200"/>
          </a:xfrm>
        </p:spPr>
        <p:txBody>
          <a:bodyPr anchor="b">
            <a:normAutofit/>
          </a:bodyPr>
          <a:lstStyle>
            <a:lvl1pPr>
              <a:defRPr sz="4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417EB21-904E-CE8D-0B0F-8F2D96EEC82E}"/>
              </a:ext>
            </a:extLst>
          </p:cNvPr>
          <p:cNvSpPr>
            <a:spLocks noGrp="1"/>
          </p:cNvSpPr>
          <p:nvPr>
            <p:ph type="pic" idx="1"/>
          </p:nvPr>
        </p:nvSpPr>
        <p:spPr>
          <a:xfrm>
            <a:off x="4772025" y="457201"/>
            <a:ext cx="7193233"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55CA76D-5C8E-B786-F78F-8A13DF1733B9}"/>
              </a:ext>
            </a:extLst>
          </p:cNvPr>
          <p:cNvSpPr>
            <a:spLocks noGrp="1"/>
          </p:cNvSpPr>
          <p:nvPr>
            <p:ph type="body" sz="half" idx="2"/>
          </p:nvPr>
        </p:nvSpPr>
        <p:spPr>
          <a:xfrm>
            <a:off x="839788" y="2057400"/>
            <a:ext cx="3932237" cy="3811588"/>
          </a:xfrm>
        </p:spPr>
        <p:txBody>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16BBC9-3369-C6BF-11B6-DBFA844B2231}"/>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6" name="Footer Placeholder 5">
            <a:extLst>
              <a:ext uri="{FF2B5EF4-FFF2-40B4-BE49-F238E27FC236}">
                <a16:creationId xmlns:a16="http://schemas.microsoft.com/office/drawing/2014/main" id="{52ABD2AC-1946-E394-7C3D-28E613639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855AA6A-9B91-73DD-BECE-8BF7C03096B3}"/>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2454174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60D5D-3CFE-E6ED-8167-039D0C0F73B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062AB7-702E-45EA-966C-CCEA4C6D9818}"/>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4" name="Footer Placeholder 3">
            <a:extLst>
              <a:ext uri="{FF2B5EF4-FFF2-40B4-BE49-F238E27FC236}">
                <a16:creationId xmlns:a16="http://schemas.microsoft.com/office/drawing/2014/main" id="{028C6247-61BF-78B0-BED0-74840B4B0E2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6E1829-2739-F14C-4F10-6C3D3BD96352}"/>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907043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DF62854-0538-81D3-C765-F6AC10A66D3A}"/>
              </a:ext>
            </a:extLst>
          </p:cNvPr>
          <p:cNvSpPr>
            <a:spLocks noGrp="1"/>
          </p:cNvSpPr>
          <p:nvPr>
            <p:ph type="dt" sz="half" idx="10"/>
          </p:nvPr>
        </p:nvSpPr>
        <p:spPr/>
        <p:txBody>
          <a:bodyPr/>
          <a:lstStyle/>
          <a:p>
            <a:fld id="{5EAF5B55-F486-4DEF-85FE-9C98A335F135}" type="datetimeFigureOut">
              <a:rPr lang="en-US" smtClean="0"/>
              <a:t>3/14/2025</a:t>
            </a:fld>
            <a:endParaRPr lang="en-US" dirty="0"/>
          </a:p>
        </p:txBody>
      </p:sp>
      <p:sp>
        <p:nvSpPr>
          <p:cNvPr id="4" name="Footer Placeholder 3">
            <a:extLst>
              <a:ext uri="{FF2B5EF4-FFF2-40B4-BE49-F238E27FC236}">
                <a16:creationId xmlns:a16="http://schemas.microsoft.com/office/drawing/2014/main" id="{039A6F87-B205-C9DE-9D5F-44EB0D9147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A9A93A-6222-DD6F-8242-12BDFFE98135}"/>
              </a:ext>
            </a:extLst>
          </p:cNvPr>
          <p:cNvSpPr>
            <a:spLocks noGrp="1"/>
          </p:cNvSpPr>
          <p:nvPr>
            <p:ph type="sldNum" sz="quarter" idx="12"/>
          </p:nvPr>
        </p:nvSpPr>
        <p:spPr/>
        <p:txBody>
          <a:bodyPr/>
          <a:lstStyle/>
          <a:p>
            <a:fld id="{F938A252-E75A-4E85-B12C-E014FC1E2377}" type="slidenum">
              <a:rPr lang="en-US" smtClean="0"/>
              <a:t>‹#›</a:t>
            </a:fld>
            <a:endParaRPr lang="en-US"/>
          </a:p>
        </p:txBody>
      </p:sp>
      <p:sp>
        <p:nvSpPr>
          <p:cNvPr id="10" name="Title 1">
            <a:extLst>
              <a:ext uri="{FF2B5EF4-FFF2-40B4-BE49-F238E27FC236}">
                <a16:creationId xmlns:a16="http://schemas.microsoft.com/office/drawing/2014/main" id="{BEC36B3D-AD1B-262A-3E89-BBFC2BF21B55}"/>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6" name="Content Placeholder 2">
            <a:extLst>
              <a:ext uri="{FF2B5EF4-FFF2-40B4-BE49-F238E27FC236}">
                <a16:creationId xmlns:a16="http://schemas.microsoft.com/office/drawing/2014/main" id="{72207781-CADC-E7EA-8254-F2346CED948A}"/>
              </a:ext>
            </a:extLst>
          </p:cNvPr>
          <p:cNvSpPr>
            <a:spLocks noGrp="1"/>
          </p:cNvSpPr>
          <p:nvPr>
            <p:ph idx="1"/>
          </p:nvPr>
        </p:nvSpPr>
        <p:spPr>
          <a:xfrm>
            <a:off x="838200" y="1691004"/>
            <a:ext cx="9443224" cy="46653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a:extLst>
              <a:ext uri="{FF2B5EF4-FFF2-40B4-BE49-F238E27FC236}">
                <a16:creationId xmlns:a16="http://schemas.microsoft.com/office/drawing/2014/main" id="{58BD6E4F-51BF-A783-552A-AD2FC0168F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59018" t="13174" r="1697" b="12222"/>
          <a:stretch/>
        </p:blipFill>
        <p:spPr>
          <a:xfrm rot="234394">
            <a:off x="7233564" y="522341"/>
            <a:ext cx="4789715" cy="5116286"/>
          </a:xfrm>
          <a:prstGeom prst="rect">
            <a:avLst/>
          </a:prstGeom>
        </p:spPr>
      </p:pic>
    </p:spTree>
    <p:extLst>
      <p:ext uri="{BB962C8B-B14F-4D97-AF65-F5344CB8AC3E}">
        <p14:creationId xmlns:p14="http://schemas.microsoft.com/office/powerpoint/2010/main" val="1062699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2EC-C04F-507D-1CFB-C4741B540C97}"/>
              </a:ext>
            </a:extLst>
          </p:cNvPr>
          <p:cNvSpPr>
            <a:spLocks noGrp="1"/>
          </p:cNvSpPr>
          <p:nvPr>
            <p:ph type="title"/>
          </p:nvPr>
        </p:nvSpPr>
        <p:spPr>
          <a:xfrm>
            <a:off x="838200" y="365124"/>
            <a:ext cx="10515600" cy="1325880"/>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531EE-451C-539E-9172-A6D9C5A54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94C97D-9526-68F8-4494-407CC29168D2}"/>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5" name="Footer Placeholder 4">
            <a:extLst>
              <a:ext uri="{FF2B5EF4-FFF2-40B4-BE49-F238E27FC236}">
                <a16:creationId xmlns:a16="http://schemas.microsoft.com/office/drawing/2014/main" id="{EA60F8E9-B73B-3B09-0343-9F117B98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8B2F-BB24-2E92-7CD5-0A5E19C620E7}"/>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7" name="Picture 6">
            <a:extLst>
              <a:ext uri="{FF2B5EF4-FFF2-40B4-BE49-F238E27FC236}">
                <a16:creationId xmlns:a16="http://schemas.microsoft.com/office/drawing/2014/main" id="{2C2AF30C-C3E2-27CB-5088-13651DE74CC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3749" t="71429" r="43305" b="12222"/>
          <a:stretch/>
        </p:blipFill>
        <p:spPr>
          <a:xfrm>
            <a:off x="-308284" y="5371646"/>
            <a:ext cx="5236029" cy="1121230"/>
          </a:xfrm>
          <a:prstGeom prst="rect">
            <a:avLst/>
          </a:prstGeom>
        </p:spPr>
      </p:pic>
    </p:spTree>
    <p:extLst>
      <p:ext uri="{BB962C8B-B14F-4D97-AF65-F5344CB8AC3E}">
        <p14:creationId xmlns:p14="http://schemas.microsoft.com/office/powerpoint/2010/main" val="125872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622EC-C04F-507D-1CFB-C4741B540C9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4531EE-451C-539E-9172-A6D9C5A54C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494C97D-9526-68F8-4494-407CC29168D2}"/>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5" name="Footer Placeholder 4">
            <a:extLst>
              <a:ext uri="{FF2B5EF4-FFF2-40B4-BE49-F238E27FC236}">
                <a16:creationId xmlns:a16="http://schemas.microsoft.com/office/drawing/2014/main" id="{EA60F8E9-B73B-3B09-0343-9F117B9881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978B2F-BB24-2E92-7CD5-0A5E19C620E7}"/>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3056666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FEC2D94-7DAD-96B8-3D3B-DEACAB721577}"/>
              </a:ext>
            </a:extLst>
          </p:cNvPr>
          <p:cNvSpPr>
            <a:spLocks noGrp="1"/>
          </p:cNvSpPr>
          <p:nvPr>
            <p:ph type="body" idx="1"/>
          </p:nvPr>
        </p:nvSpPr>
        <p:spPr>
          <a:xfrm>
            <a:off x="831850" y="4371278"/>
            <a:ext cx="10515600" cy="1985071"/>
          </a:xfrm>
        </p:spPr>
        <p:txBody>
          <a:bodyPr>
            <a:normAutofit/>
          </a:bodyPr>
          <a:lstStyle>
            <a:lvl1pPr marL="0" indent="0">
              <a:buNone/>
              <a:defRPr sz="4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8" name="Picture 7">
            <a:extLst>
              <a:ext uri="{FF2B5EF4-FFF2-40B4-BE49-F238E27FC236}">
                <a16:creationId xmlns:a16="http://schemas.microsoft.com/office/drawing/2014/main" id="{DCC839A3-6CEA-90C4-2155-FA2606159D3B}"/>
              </a:ext>
            </a:extLst>
          </p:cNvPr>
          <p:cNvPicPr>
            <a:picLocks noChangeAspect="1"/>
          </p:cNvPicPr>
          <p:nvPr/>
        </p:nvPicPr>
        <p:blipFill>
          <a:blip r:embed="rId2">
            <a:extLst>
              <a:ext uri="{28A0092B-C50C-407E-A947-70E740481C1C}">
                <a14:useLocalDpi xmlns:a14="http://schemas.microsoft.com/office/drawing/2010/main" val="0"/>
              </a:ext>
            </a:extLst>
          </a:blip>
          <a:srcRect l="12143" t="34155" r="44285" b="37415"/>
          <a:stretch/>
        </p:blipFill>
        <p:spPr>
          <a:xfrm>
            <a:off x="1665513" y="2743200"/>
            <a:ext cx="5576079" cy="2046514"/>
          </a:xfrm>
          <a:prstGeom prst="rect">
            <a:avLst/>
          </a:prstGeom>
        </p:spPr>
      </p:pic>
      <p:pic>
        <p:nvPicPr>
          <p:cNvPr id="7" name="Picture 6">
            <a:extLst>
              <a:ext uri="{FF2B5EF4-FFF2-40B4-BE49-F238E27FC236}">
                <a16:creationId xmlns:a16="http://schemas.microsoft.com/office/drawing/2014/main" id="{4E045F8E-DE83-7DD0-26B1-749503EE82A4}"/>
              </a:ext>
            </a:extLst>
          </p:cNvPr>
          <p:cNvPicPr>
            <a:picLocks noChangeAspect="1"/>
          </p:cNvPicPr>
          <p:nvPr userDrawn="1"/>
        </p:nvPicPr>
        <p:blipFill>
          <a:blip r:embed="rId2">
            <a:extLst>
              <a:ext uri="{28A0092B-C50C-407E-A947-70E740481C1C}">
                <a14:useLocalDpi xmlns:a14="http://schemas.microsoft.com/office/drawing/2010/main" val="0"/>
              </a:ext>
            </a:extLst>
          </a:blip>
          <a:srcRect l="12143" t="34155" r="44285" b="37415"/>
          <a:stretch/>
        </p:blipFill>
        <p:spPr>
          <a:xfrm>
            <a:off x="1665513" y="2743200"/>
            <a:ext cx="5576079" cy="2046514"/>
          </a:xfrm>
          <a:prstGeom prst="rect">
            <a:avLst/>
          </a:prstGeom>
        </p:spPr>
      </p:pic>
    </p:spTree>
    <p:extLst>
      <p:ext uri="{BB962C8B-B14F-4D97-AF65-F5344CB8AC3E}">
        <p14:creationId xmlns:p14="http://schemas.microsoft.com/office/powerpoint/2010/main" val="2872159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537-E178-A232-62CA-9173135BE977}"/>
              </a:ext>
            </a:extLst>
          </p:cNvPr>
          <p:cNvSpPr>
            <a:spLocks noGrp="1"/>
          </p:cNvSpPr>
          <p:nvPr>
            <p:ph type="title"/>
          </p:nvPr>
        </p:nvSpPr>
        <p:spPr>
          <a:xfrm>
            <a:off x="831850" y="1709738"/>
            <a:ext cx="10515600" cy="1500187"/>
          </a:xfrm>
        </p:spPr>
        <p:txBody>
          <a:bodyPr anchor="b"/>
          <a:lstStyle>
            <a:lvl1pPr algn="ctr">
              <a:defRPr sz="6000"/>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BFC1EE94-C10D-2CC6-04FC-D2808B567134}"/>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5" name="Footer Placeholder 4">
            <a:extLst>
              <a:ext uri="{FF2B5EF4-FFF2-40B4-BE49-F238E27FC236}">
                <a16:creationId xmlns:a16="http://schemas.microsoft.com/office/drawing/2014/main" id="{F967F2AE-2FC3-EE57-D318-132A726375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7F3BD4-A8AC-B325-074D-CDB8C7BDA124}"/>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13" name="Picture 12">
            <a:extLst>
              <a:ext uri="{FF2B5EF4-FFF2-40B4-BE49-F238E27FC236}">
                <a16:creationId xmlns:a16="http://schemas.microsoft.com/office/drawing/2014/main" id="{2DBCF1C2-9EEA-9A7A-D2AD-EE5FA4406A9D}"/>
              </a:ext>
            </a:extLst>
          </p:cNvPr>
          <p:cNvPicPr>
            <a:picLocks noChangeAspect="1"/>
          </p:cNvPicPr>
          <p:nvPr/>
        </p:nvPicPr>
        <p:blipFill>
          <a:blip r:embed="rId2">
            <a:extLst>
              <a:ext uri="{28A0092B-C50C-407E-A947-70E740481C1C}">
                <a14:useLocalDpi xmlns:a14="http://schemas.microsoft.com/office/drawing/2010/main" val="0"/>
              </a:ext>
            </a:extLst>
          </a:blip>
          <a:srcRect l="35178" t="38710" r="35000" b="36667"/>
          <a:stretch/>
        </p:blipFill>
        <p:spPr>
          <a:xfrm>
            <a:off x="4376057" y="3209925"/>
            <a:ext cx="3635830" cy="1688647"/>
          </a:xfrm>
          <a:prstGeom prst="rect">
            <a:avLst/>
          </a:prstGeom>
        </p:spPr>
      </p:pic>
    </p:spTree>
    <p:extLst>
      <p:ext uri="{BB962C8B-B14F-4D97-AF65-F5344CB8AC3E}">
        <p14:creationId xmlns:p14="http://schemas.microsoft.com/office/powerpoint/2010/main" val="932361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71F50-8F88-5844-47CA-7617B65D18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CB5C33-72EA-9CCB-FE0B-1C1152C49983}"/>
              </a:ext>
            </a:extLst>
          </p:cNvPr>
          <p:cNvSpPr>
            <a:spLocks noGrp="1"/>
          </p:cNvSpPr>
          <p:nvPr>
            <p:ph sz="half" idx="1"/>
          </p:nvPr>
        </p:nvSpPr>
        <p:spPr>
          <a:xfrm>
            <a:off x="838200" y="1690688"/>
            <a:ext cx="518160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C3D636A-A571-EA08-4508-1D801F07BECE}"/>
              </a:ext>
            </a:extLst>
          </p:cNvPr>
          <p:cNvSpPr>
            <a:spLocks noGrp="1"/>
          </p:cNvSpPr>
          <p:nvPr>
            <p:ph sz="half" idx="2"/>
          </p:nvPr>
        </p:nvSpPr>
        <p:spPr>
          <a:xfrm>
            <a:off x="6172200" y="1690688"/>
            <a:ext cx="5181600" cy="46656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C6EF862-FB81-33F4-8B47-8DBD3B3A9170}"/>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6" name="Footer Placeholder 5">
            <a:extLst>
              <a:ext uri="{FF2B5EF4-FFF2-40B4-BE49-F238E27FC236}">
                <a16:creationId xmlns:a16="http://schemas.microsoft.com/office/drawing/2014/main" id="{2478C0D1-3766-3333-A3DA-6DA9F891886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FA1697-0850-2B46-8066-E7481B049F30}"/>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419473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61096-365E-2184-1780-17D69A04C5C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C6865A-3379-A7C6-5971-1D9FA30964BD}"/>
              </a:ext>
            </a:extLst>
          </p:cNvPr>
          <p:cNvSpPr>
            <a:spLocks noGrp="1"/>
          </p:cNvSpPr>
          <p:nvPr>
            <p:ph type="body" idx="1"/>
          </p:nvPr>
        </p:nvSpPr>
        <p:spPr>
          <a:xfrm>
            <a:off x="839788" y="1681163"/>
            <a:ext cx="5157787" cy="657225"/>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F01B1D3-5841-E0B3-2114-0682F47E4700}"/>
              </a:ext>
            </a:extLst>
          </p:cNvPr>
          <p:cNvSpPr>
            <a:spLocks noGrp="1"/>
          </p:cNvSpPr>
          <p:nvPr>
            <p:ph sz="half" idx="2"/>
          </p:nvPr>
        </p:nvSpPr>
        <p:spPr>
          <a:xfrm>
            <a:off x="839788" y="2338388"/>
            <a:ext cx="5157787"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3DD9602-98B2-A5E1-DDEC-B07C4F184F9D}"/>
              </a:ext>
            </a:extLst>
          </p:cNvPr>
          <p:cNvSpPr>
            <a:spLocks noGrp="1"/>
          </p:cNvSpPr>
          <p:nvPr>
            <p:ph type="body" sz="quarter" idx="3"/>
          </p:nvPr>
        </p:nvSpPr>
        <p:spPr>
          <a:xfrm>
            <a:off x="6172200" y="1681163"/>
            <a:ext cx="5183188" cy="657225"/>
          </a:xfrm>
        </p:spPr>
        <p:txBody>
          <a:bodyPr anchor="b"/>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5A5E8DE-DC0D-C4A4-FB42-F5F622736828}"/>
              </a:ext>
            </a:extLst>
          </p:cNvPr>
          <p:cNvSpPr>
            <a:spLocks noGrp="1"/>
          </p:cNvSpPr>
          <p:nvPr>
            <p:ph sz="quarter" idx="4"/>
          </p:nvPr>
        </p:nvSpPr>
        <p:spPr>
          <a:xfrm>
            <a:off x="6172200" y="2338388"/>
            <a:ext cx="5183188" cy="4017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B2D825D-67FC-1C00-D24B-79FAFA36C598}"/>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8" name="Footer Placeholder 7">
            <a:extLst>
              <a:ext uri="{FF2B5EF4-FFF2-40B4-BE49-F238E27FC236}">
                <a16:creationId xmlns:a16="http://schemas.microsoft.com/office/drawing/2014/main" id="{8E294CE6-55A4-C362-B4A6-EFDEA7DEC7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D4C3A4A-3485-A12B-6432-9E6ECD681678}"/>
              </a:ext>
            </a:extLst>
          </p:cNvPr>
          <p:cNvSpPr>
            <a:spLocks noGrp="1"/>
          </p:cNvSpPr>
          <p:nvPr>
            <p:ph type="sldNum" sz="quarter" idx="12"/>
          </p:nvPr>
        </p:nvSpPr>
        <p:spPr/>
        <p:txBody>
          <a:bodyPr/>
          <a:lstStyle/>
          <a:p>
            <a:fld id="{F938A252-E75A-4E85-B12C-E014FC1E2377}" type="slidenum">
              <a:rPr lang="en-US" smtClean="0"/>
              <a:t>‹#›</a:t>
            </a:fld>
            <a:endParaRPr lang="en-US"/>
          </a:p>
        </p:txBody>
      </p:sp>
    </p:spTree>
    <p:extLst>
      <p:ext uri="{BB962C8B-B14F-4D97-AF65-F5344CB8AC3E}">
        <p14:creationId xmlns:p14="http://schemas.microsoft.com/office/powerpoint/2010/main" val="4159871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61CE56-1E14-7356-5765-9DB43EA172CE}"/>
              </a:ext>
            </a:extLst>
          </p:cNvPr>
          <p:cNvSpPr>
            <a:spLocks noGrp="1"/>
          </p:cNvSpPr>
          <p:nvPr>
            <p:ph type="dt" sz="half" idx="10"/>
          </p:nvPr>
        </p:nvSpPr>
        <p:spPr/>
        <p:txBody>
          <a:bodyPr/>
          <a:lstStyle/>
          <a:p>
            <a:fld id="{5EAF5B55-F486-4DEF-85FE-9C98A335F135}" type="datetimeFigureOut">
              <a:rPr lang="en-US" smtClean="0"/>
              <a:t>3/14/2025</a:t>
            </a:fld>
            <a:endParaRPr lang="en-US"/>
          </a:p>
        </p:txBody>
      </p:sp>
      <p:sp>
        <p:nvSpPr>
          <p:cNvPr id="3" name="Footer Placeholder 2">
            <a:extLst>
              <a:ext uri="{FF2B5EF4-FFF2-40B4-BE49-F238E27FC236}">
                <a16:creationId xmlns:a16="http://schemas.microsoft.com/office/drawing/2014/main" id="{914F6A1F-EA42-9E48-97C8-A9EF447DEA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6D86110-99F0-C763-B476-10B79A9DAAA9}"/>
              </a:ext>
            </a:extLst>
          </p:cNvPr>
          <p:cNvSpPr>
            <a:spLocks noGrp="1"/>
          </p:cNvSpPr>
          <p:nvPr>
            <p:ph type="sldNum" sz="quarter" idx="12"/>
          </p:nvPr>
        </p:nvSpPr>
        <p:spPr/>
        <p:txBody>
          <a:bodyPr/>
          <a:lstStyle/>
          <a:p>
            <a:fld id="{F938A252-E75A-4E85-B12C-E014FC1E2377}" type="slidenum">
              <a:rPr lang="en-US" smtClean="0"/>
              <a:t>‹#›</a:t>
            </a:fld>
            <a:endParaRPr lang="en-US"/>
          </a:p>
        </p:txBody>
      </p:sp>
      <p:pic>
        <p:nvPicPr>
          <p:cNvPr id="5" name="Picture 4">
            <a:extLst>
              <a:ext uri="{FF2B5EF4-FFF2-40B4-BE49-F238E27FC236}">
                <a16:creationId xmlns:a16="http://schemas.microsoft.com/office/drawing/2014/main" id="{34BA9D66-D340-8608-25D0-3D9149BDD093}"/>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l="13749" t="71429" r="43305" b="12222"/>
          <a:stretch/>
        </p:blipFill>
        <p:spPr>
          <a:xfrm>
            <a:off x="-335999" y="5380985"/>
            <a:ext cx="5236029" cy="1121230"/>
          </a:xfrm>
          <a:prstGeom prst="rect">
            <a:avLst/>
          </a:prstGeom>
        </p:spPr>
      </p:pic>
      <p:sp>
        <p:nvSpPr>
          <p:cNvPr id="7" name="Picture Placeholder 6">
            <a:extLst>
              <a:ext uri="{FF2B5EF4-FFF2-40B4-BE49-F238E27FC236}">
                <a16:creationId xmlns:a16="http://schemas.microsoft.com/office/drawing/2014/main" id="{6E0689FD-4929-BC57-171A-62CABDA7814E}"/>
              </a:ext>
            </a:extLst>
          </p:cNvPr>
          <p:cNvSpPr>
            <a:spLocks noGrp="1"/>
          </p:cNvSpPr>
          <p:nvPr>
            <p:ph type="pic" sz="quarter" idx="13"/>
          </p:nvPr>
        </p:nvSpPr>
        <p:spPr>
          <a:xfrm>
            <a:off x="412595" y="501650"/>
            <a:ext cx="11329639" cy="5531160"/>
          </a:xfrm>
        </p:spPr>
        <p:txBody>
          <a:bodyPr/>
          <a:lstStyle/>
          <a:p>
            <a:r>
              <a:rPr lang="en-US"/>
              <a:t>Click icon to add picture</a:t>
            </a:r>
          </a:p>
        </p:txBody>
      </p:sp>
      <p:pic>
        <p:nvPicPr>
          <p:cNvPr id="9" name="Picture 8">
            <a:extLst>
              <a:ext uri="{FF2B5EF4-FFF2-40B4-BE49-F238E27FC236}">
                <a16:creationId xmlns:a16="http://schemas.microsoft.com/office/drawing/2014/main" id="{0889CC80-D7D7-5EF0-D876-0986FF41733B}"/>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l="15000" t="7315" r="48042" b="68193"/>
          <a:stretch/>
        </p:blipFill>
        <p:spPr>
          <a:xfrm rot="1134225">
            <a:off x="8108414" y="-181396"/>
            <a:ext cx="4505899" cy="1679690"/>
          </a:xfrm>
          <a:prstGeom prst="rect">
            <a:avLst/>
          </a:prstGeom>
        </p:spPr>
      </p:pic>
    </p:spTree>
    <p:extLst>
      <p:ext uri="{BB962C8B-B14F-4D97-AF65-F5344CB8AC3E}">
        <p14:creationId xmlns:p14="http://schemas.microsoft.com/office/powerpoint/2010/main" val="225539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microsoft.com/office/2007/relationships/hdphoto" Target="../media/hdphoto1.wdp"/><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D4F6EF-6282-E8A4-0470-538FB5E2870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C22FE44-7AB1-D0EE-F73C-B349D1C4056D}"/>
              </a:ext>
            </a:extLst>
          </p:cNvPr>
          <p:cNvSpPr>
            <a:spLocks noGrp="1"/>
          </p:cNvSpPr>
          <p:nvPr>
            <p:ph type="body" idx="1"/>
          </p:nvPr>
        </p:nvSpPr>
        <p:spPr>
          <a:xfrm>
            <a:off x="838200" y="1690688"/>
            <a:ext cx="10515600" cy="466566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F5266B7-7069-5620-B1E0-9903E5434F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AF5B55-F486-4DEF-85FE-9C98A335F135}" type="datetimeFigureOut">
              <a:rPr lang="en-US" smtClean="0"/>
              <a:t>3/14/2025</a:t>
            </a:fld>
            <a:endParaRPr lang="en-US" dirty="0"/>
          </a:p>
        </p:txBody>
      </p:sp>
      <p:sp>
        <p:nvSpPr>
          <p:cNvPr id="5" name="Footer Placeholder 4">
            <a:extLst>
              <a:ext uri="{FF2B5EF4-FFF2-40B4-BE49-F238E27FC236}">
                <a16:creationId xmlns:a16="http://schemas.microsoft.com/office/drawing/2014/main" id="{F28C2200-B2F9-9C1B-30FB-F3E2299ABE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1C1516-734D-18E1-84B8-E14E88F0BA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38A252-E75A-4E85-B12C-E014FC1E2377}" type="slidenum">
              <a:rPr lang="en-US" smtClean="0"/>
              <a:t>‹#›</a:t>
            </a:fld>
            <a:endParaRPr lang="en-US"/>
          </a:p>
        </p:txBody>
      </p:sp>
      <p:pic>
        <p:nvPicPr>
          <p:cNvPr id="9" name="Picture 8">
            <a:extLst>
              <a:ext uri="{FF2B5EF4-FFF2-40B4-BE49-F238E27FC236}">
                <a16:creationId xmlns:a16="http://schemas.microsoft.com/office/drawing/2014/main" id="{C1304A67-C666-5926-1F32-B507B543D6DC}"/>
              </a:ext>
            </a:extLst>
          </p:cNvPr>
          <p:cNvPicPr>
            <a:picLocks noChangeAspect="1"/>
          </p:cNvPicPr>
          <p:nvPr/>
        </p:nvPicPr>
        <p:blipFill>
          <a:blip r:embed="rId15">
            <a:alphaModFix amt="18000"/>
            <a:extLst>
              <a:ext uri="{BEBA8EAE-BF5A-486C-A8C5-ECC9F3942E4B}">
                <a14:imgProps xmlns:a14="http://schemas.microsoft.com/office/drawing/2010/main">
                  <a14:imgLayer r:embed="rId16">
                    <a14:imgEffect>
                      <a14:brightnessContrast bright="100000" contrast="-10000"/>
                    </a14:imgEffect>
                  </a14:imgLayer>
                </a14:imgProps>
              </a:ext>
              <a:ext uri="{28A0092B-C50C-407E-A947-70E740481C1C}">
                <a14:useLocalDpi xmlns:a14="http://schemas.microsoft.com/office/drawing/2010/main" val="0"/>
              </a:ext>
            </a:extLst>
          </a:blip>
          <a:srcRect/>
          <a:stretch/>
        </p:blipFill>
        <p:spPr>
          <a:xfrm>
            <a:off x="9982200" y="4681728"/>
            <a:ext cx="2176272" cy="2176272"/>
          </a:xfrm>
          <a:prstGeom prst="rect">
            <a:avLst/>
          </a:prstGeom>
        </p:spPr>
      </p:pic>
      <p:pic>
        <p:nvPicPr>
          <p:cNvPr id="7" name="Picture 6">
            <a:extLst>
              <a:ext uri="{FF2B5EF4-FFF2-40B4-BE49-F238E27FC236}">
                <a16:creationId xmlns:a16="http://schemas.microsoft.com/office/drawing/2014/main" id="{8F9DCFDB-704E-6708-035F-12A9EE82D2E7}"/>
              </a:ext>
              <a:ext uri="{C183D7F6-B498-43B3-948B-1728B52AA6E4}">
                <adec:decorative xmlns:adec="http://schemas.microsoft.com/office/drawing/2017/decorative" val="1"/>
              </a:ext>
            </a:extLst>
          </p:cNvPr>
          <p:cNvPicPr>
            <a:picLocks noChangeAspect="1"/>
          </p:cNvPicPr>
          <p:nvPr userDrawn="1"/>
        </p:nvPicPr>
        <p:blipFill>
          <a:blip r:embed="rId15">
            <a:alphaModFix amt="18000"/>
            <a:extLst>
              <a:ext uri="{BEBA8EAE-BF5A-486C-A8C5-ECC9F3942E4B}">
                <a14:imgProps xmlns:a14="http://schemas.microsoft.com/office/drawing/2010/main">
                  <a14:imgLayer r:embed="rId16">
                    <a14:imgEffect>
                      <a14:brightnessContrast bright="100000" contrast="-10000"/>
                    </a14:imgEffect>
                  </a14:imgLayer>
                </a14:imgProps>
              </a:ext>
              <a:ext uri="{28A0092B-C50C-407E-A947-70E740481C1C}">
                <a14:useLocalDpi xmlns:a14="http://schemas.microsoft.com/office/drawing/2010/main" val="0"/>
              </a:ext>
            </a:extLst>
          </a:blip>
          <a:srcRect/>
          <a:stretch/>
        </p:blipFill>
        <p:spPr>
          <a:xfrm>
            <a:off x="9982200" y="4681728"/>
            <a:ext cx="2176272" cy="2176272"/>
          </a:xfrm>
          <a:prstGeom prst="rect">
            <a:avLst/>
          </a:prstGeom>
        </p:spPr>
      </p:pic>
    </p:spTree>
    <p:extLst>
      <p:ext uri="{BB962C8B-B14F-4D97-AF65-F5344CB8AC3E}">
        <p14:creationId xmlns:p14="http://schemas.microsoft.com/office/powerpoint/2010/main" val="2157933582"/>
      </p:ext>
    </p:extLst>
  </p:cSld>
  <p:clrMap bg1="dk1" tx1="lt1" bg2="dk2" tx2="lt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6" r:id="rId9"/>
    <p:sldLayoutId id="2147483737" r:id="rId10"/>
    <p:sldLayoutId id="2147483738" r:id="rId11"/>
    <p:sldLayoutId id="2147483735" r:id="rId12"/>
  </p:sldLayoutIdLst>
  <p:txStyles>
    <p:titleStyle>
      <a:lvl1pPr algn="l" defTabSz="914400" rtl="0" eaLnBrk="1" latinLnBrk="0" hangingPunct="1">
        <a:lnSpc>
          <a:spcPct val="90000"/>
        </a:lnSpc>
        <a:spcBef>
          <a:spcPct val="0"/>
        </a:spcBef>
        <a:buNone/>
        <a:defRPr sz="4800" b="1" kern="1200" cap="small" baseline="0">
          <a:solidFill>
            <a:schemeClr val="tx1"/>
          </a:solidFill>
          <a:latin typeface="Bahnschrift SemiCondensed" panose="020B05020402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tx1"/>
          </a:solidFill>
          <a:latin typeface="Bahnschrift SemiBold SemiConden"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600" kern="1200">
          <a:solidFill>
            <a:schemeClr val="tx1"/>
          </a:solidFill>
          <a:latin typeface="Bahnschrift SemiCondensed"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1EF1-F6C1-28BD-9AD1-D724E1129562}"/>
              </a:ext>
            </a:extLst>
          </p:cNvPr>
          <p:cNvSpPr>
            <a:spLocks noGrp="1"/>
          </p:cNvSpPr>
          <p:nvPr>
            <p:ph type="ctrTitle"/>
          </p:nvPr>
        </p:nvSpPr>
        <p:spPr/>
        <p:txBody>
          <a:bodyPr/>
          <a:lstStyle/>
          <a:p>
            <a:r>
              <a:rPr lang="en-US" dirty="0"/>
              <a:t>New Features for IRC</a:t>
            </a:r>
          </a:p>
        </p:txBody>
      </p:sp>
      <p:sp>
        <p:nvSpPr>
          <p:cNvPr id="3" name="Subtitle 2">
            <a:extLst>
              <a:ext uri="{FF2B5EF4-FFF2-40B4-BE49-F238E27FC236}">
                <a16:creationId xmlns:a16="http://schemas.microsoft.com/office/drawing/2014/main" id="{821C13B2-2CA7-51F4-740E-B558F5708D8B}"/>
              </a:ext>
            </a:extLst>
          </p:cNvPr>
          <p:cNvSpPr>
            <a:spLocks noGrp="1"/>
          </p:cNvSpPr>
          <p:nvPr>
            <p:ph type="subTitle" idx="1"/>
          </p:nvPr>
        </p:nvSpPr>
        <p:spPr/>
        <p:txBody>
          <a:bodyPr/>
          <a:lstStyle/>
          <a:p>
            <a:r>
              <a:rPr lang="en-US" dirty="0"/>
              <a:t>7.8.15 – 7.8.25</a:t>
            </a:r>
          </a:p>
          <a:p>
            <a:r>
              <a:rPr lang="en-US" dirty="0"/>
              <a:t>Nancy Honeycutt – </a:t>
            </a:r>
            <a:br>
              <a:rPr lang="en-US" dirty="0"/>
            </a:br>
            <a:r>
              <a:rPr lang="en-US" dirty="0"/>
              <a:t>Manager, Customer Support </a:t>
            </a:r>
            <a:br>
              <a:rPr lang="en-US" dirty="0"/>
            </a:br>
            <a:r>
              <a:rPr lang="en-US" dirty="0"/>
              <a:t>Keystone Systems</a:t>
            </a:r>
          </a:p>
        </p:txBody>
      </p:sp>
      <p:pic>
        <p:nvPicPr>
          <p:cNvPr id="9" name="Picture 8" descr="#KLAS UC 2025 conference logo">
            <a:extLst>
              <a:ext uri="{FF2B5EF4-FFF2-40B4-BE49-F238E27FC236}">
                <a16:creationId xmlns:a16="http://schemas.microsoft.com/office/drawing/2014/main" id="{673E4C63-FCD9-0884-2F41-F2AFD56D71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889" y="4681728"/>
            <a:ext cx="2176272" cy="2176272"/>
          </a:xfrm>
          <a:prstGeom prst="rect">
            <a:avLst/>
          </a:prstGeom>
        </p:spPr>
      </p:pic>
    </p:spTree>
    <p:extLst>
      <p:ext uri="{BB962C8B-B14F-4D97-AF65-F5344CB8AC3E}">
        <p14:creationId xmlns:p14="http://schemas.microsoft.com/office/powerpoint/2010/main" val="10173010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F981F-1286-285C-0675-D59530C36BDB}"/>
              </a:ext>
            </a:extLst>
          </p:cNvPr>
          <p:cNvSpPr>
            <a:spLocks noGrp="1"/>
          </p:cNvSpPr>
          <p:nvPr>
            <p:ph type="title"/>
          </p:nvPr>
        </p:nvSpPr>
        <p:spPr/>
        <p:txBody>
          <a:bodyPr/>
          <a:lstStyle/>
          <a:p>
            <a:r>
              <a:rPr lang="en-US" dirty="0"/>
              <a:t>Acquisitions	</a:t>
            </a:r>
          </a:p>
        </p:txBody>
      </p:sp>
      <p:sp>
        <p:nvSpPr>
          <p:cNvPr id="3" name="Content Placeholder 2">
            <a:extLst>
              <a:ext uri="{FF2B5EF4-FFF2-40B4-BE49-F238E27FC236}">
                <a16:creationId xmlns:a16="http://schemas.microsoft.com/office/drawing/2014/main" id="{63C95090-F158-5AD6-D0CA-CD3E7935BCE2}"/>
              </a:ext>
            </a:extLst>
          </p:cNvPr>
          <p:cNvSpPr>
            <a:spLocks noGrp="1"/>
          </p:cNvSpPr>
          <p:nvPr>
            <p:ph idx="1"/>
          </p:nvPr>
        </p:nvSpPr>
        <p:spPr/>
        <p:txBody>
          <a:bodyPr/>
          <a:lstStyle/>
          <a:p>
            <a:r>
              <a:rPr lang="en-US" dirty="0"/>
              <a:t>Print invoice – include all fields on title record</a:t>
            </a:r>
          </a:p>
          <a:p>
            <a:endParaRPr lang="en-US" dirty="0"/>
          </a:p>
          <a:p>
            <a:r>
              <a:rPr lang="en-US" dirty="0"/>
              <a:t>COMING SOON</a:t>
            </a:r>
            <a:br>
              <a:rPr lang="en-US" dirty="0"/>
            </a:br>
            <a:r>
              <a:rPr lang="en-US" dirty="0"/>
              <a:t>	Print order – tokens for Adding user, bibliographic info</a:t>
            </a:r>
          </a:p>
          <a:p>
            <a:endParaRPr lang="en-US" dirty="0"/>
          </a:p>
        </p:txBody>
      </p:sp>
    </p:spTree>
    <p:extLst>
      <p:ext uri="{BB962C8B-B14F-4D97-AF65-F5344CB8AC3E}">
        <p14:creationId xmlns:p14="http://schemas.microsoft.com/office/powerpoint/2010/main" val="1662086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5452-DC0A-9512-5715-F7512D65F0E8}"/>
              </a:ext>
            </a:extLst>
          </p:cNvPr>
          <p:cNvSpPr>
            <a:spLocks noGrp="1"/>
          </p:cNvSpPr>
          <p:nvPr>
            <p:ph type="title"/>
          </p:nvPr>
        </p:nvSpPr>
        <p:spPr/>
        <p:txBody>
          <a:bodyPr/>
          <a:lstStyle/>
          <a:p>
            <a:r>
              <a:rPr lang="en-US" dirty="0"/>
              <a:t>Acquisitions / Mat Request</a:t>
            </a:r>
          </a:p>
        </p:txBody>
      </p:sp>
      <p:sp>
        <p:nvSpPr>
          <p:cNvPr id="3" name="Content Placeholder 2">
            <a:extLst>
              <a:ext uri="{FF2B5EF4-FFF2-40B4-BE49-F238E27FC236}">
                <a16:creationId xmlns:a16="http://schemas.microsoft.com/office/drawing/2014/main" id="{CCEB1D37-1231-ACEB-D500-3FC1E159CA67}"/>
              </a:ext>
            </a:extLst>
          </p:cNvPr>
          <p:cNvSpPr>
            <a:spLocks noGrp="1"/>
          </p:cNvSpPr>
          <p:nvPr>
            <p:ph idx="1"/>
          </p:nvPr>
        </p:nvSpPr>
        <p:spPr/>
        <p:txBody>
          <a:bodyPr/>
          <a:lstStyle/>
          <a:p>
            <a:r>
              <a:rPr lang="en-US" dirty="0"/>
              <a:t>Fixed issue with processing fee and how it gets put on the associated MR line</a:t>
            </a:r>
          </a:p>
          <a:p>
            <a:r>
              <a:rPr lang="en-US" dirty="0"/>
              <a:t>Update order – prorate tax on completed MR lines</a:t>
            </a:r>
            <a:br>
              <a:rPr lang="en-US" dirty="0"/>
            </a:br>
            <a:r>
              <a:rPr lang="en-US" dirty="0"/>
              <a:t>  or create newline with tax.</a:t>
            </a:r>
          </a:p>
          <a:p>
            <a:endParaRPr lang="en-US" dirty="0"/>
          </a:p>
        </p:txBody>
      </p:sp>
    </p:spTree>
    <p:extLst>
      <p:ext uri="{BB962C8B-B14F-4D97-AF65-F5344CB8AC3E}">
        <p14:creationId xmlns:p14="http://schemas.microsoft.com/office/powerpoint/2010/main" val="25347345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3C3228-B312-7862-1C22-90236FA1CF08}"/>
              </a:ext>
            </a:extLst>
          </p:cNvPr>
          <p:cNvSpPr>
            <a:spLocks noGrp="1"/>
          </p:cNvSpPr>
          <p:nvPr>
            <p:ph type="title"/>
          </p:nvPr>
        </p:nvSpPr>
        <p:spPr/>
        <p:txBody>
          <a:bodyPr/>
          <a:lstStyle/>
          <a:p>
            <a:r>
              <a:rPr lang="en-US" dirty="0"/>
              <a:t>Acquisitions - Invoices</a:t>
            </a:r>
          </a:p>
        </p:txBody>
      </p:sp>
      <p:sp>
        <p:nvSpPr>
          <p:cNvPr id="5" name="Content Placeholder 4">
            <a:extLst>
              <a:ext uri="{FF2B5EF4-FFF2-40B4-BE49-F238E27FC236}">
                <a16:creationId xmlns:a16="http://schemas.microsoft.com/office/drawing/2014/main" id="{BBB8641D-530C-57FC-D4C2-38D1032505F2}"/>
              </a:ext>
            </a:extLst>
          </p:cNvPr>
          <p:cNvSpPr>
            <a:spLocks noGrp="1"/>
          </p:cNvSpPr>
          <p:nvPr>
            <p:ph sz="half" idx="1"/>
          </p:nvPr>
        </p:nvSpPr>
        <p:spPr>
          <a:xfrm>
            <a:off x="838200" y="1382988"/>
            <a:ext cx="9283262" cy="1325563"/>
          </a:xfrm>
        </p:spPr>
        <p:txBody>
          <a:bodyPr/>
          <a:lstStyle/>
          <a:p>
            <a:r>
              <a:rPr lang="en-US" dirty="0"/>
              <a:t>Added Terms</a:t>
            </a:r>
          </a:p>
          <a:p>
            <a:r>
              <a:rPr lang="en-US" dirty="0"/>
              <a:t>Corrected Tab order</a:t>
            </a:r>
          </a:p>
        </p:txBody>
      </p:sp>
      <p:pic>
        <p:nvPicPr>
          <p:cNvPr id="8" name="Content Placeholder 7">
            <a:extLst>
              <a:ext uri="{FF2B5EF4-FFF2-40B4-BE49-F238E27FC236}">
                <a16:creationId xmlns:a16="http://schemas.microsoft.com/office/drawing/2014/main" id="{FF6AE864-9626-9ACC-1A6B-BD90149183C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38200" y="2708551"/>
            <a:ext cx="10609517" cy="5473699"/>
          </a:xfrm>
        </p:spPr>
      </p:pic>
      <p:sp>
        <p:nvSpPr>
          <p:cNvPr id="9" name="Oval 8">
            <a:extLst>
              <a:ext uri="{FF2B5EF4-FFF2-40B4-BE49-F238E27FC236}">
                <a16:creationId xmlns:a16="http://schemas.microsoft.com/office/drawing/2014/main" id="{B88465A8-74A7-EB13-42CA-D113D2B8F681}"/>
              </a:ext>
            </a:extLst>
          </p:cNvPr>
          <p:cNvSpPr/>
          <p:nvPr/>
        </p:nvSpPr>
        <p:spPr>
          <a:xfrm>
            <a:off x="838200" y="5475012"/>
            <a:ext cx="5501826" cy="1103587"/>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553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wheel(1)">
                                      <p:cBhvr>
                                        <p:cTn id="9" dur="20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325FC-ADA0-BE60-1856-13160402FD36}"/>
              </a:ext>
            </a:extLst>
          </p:cNvPr>
          <p:cNvSpPr>
            <a:spLocks noGrp="1"/>
          </p:cNvSpPr>
          <p:nvPr>
            <p:ph type="title"/>
          </p:nvPr>
        </p:nvSpPr>
        <p:spPr/>
        <p:txBody>
          <a:bodyPr/>
          <a:lstStyle/>
          <a:p>
            <a:r>
              <a:rPr lang="en-US" dirty="0"/>
              <a:t>Acquisitions - Invoices</a:t>
            </a:r>
          </a:p>
        </p:txBody>
      </p:sp>
      <p:sp>
        <p:nvSpPr>
          <p:cNvPr id="3" name="Content Placeholder 2">
            <a:extLst>
              <a:ext uri="{FF2B5EF4-FFF2-40B4-BE49-F238E27FC236}">
                <a16:creationId xmlns:a16="http://schemas.microsoft.com/office/drawing/2014/main" id="{6C34D762-6F24-E8A4-894D-A52829BB98CD}"/>
              </a:ext>
            </a:extLst>
          </p:cNvPr>
          <p:cNvSpPr>
            <a:spLocks noGrp="1"/>
          </p:cNvSpPr>
          <p:nvPr>
            <p:ph sz="half" idx="1"/>
          </p:nvPr>
        </p:nvSpPr>
        <p:spPr>
          <a:xfrm>
            <a:off x="173421" y="1690688"/>
            <a:ext cx="4637689" cy="4665662"/>
          </a:xfrm>
        </p:spPr>
        <p:txBody>
          <a:bodyPr/>
          <a:lstStyle/>
          <a:p>
            <a:r>
              <a:rPr lang="en-US" dirty="0"/>
              <a:t>Ability to Add / Modify/ Delete payments</a:t>
            </a:r>
          </a:p>
          <a:p>
            <a:r>
              <a:rPr lang="en-US" dirty="0"/>
              <a:t>Payments get displayed</a:t>
            </a:r>
          </a:p>
        </p:txBody>
      </p:sp>
      <p:pic>
        <p:nvPicPr>
          <p:cNvPr id="6" name="Content Placeholder 5">
            <a:extLst>
              <a:ext uri="{FF2B5EF4-FFF2-40B4-BE49-F238E27FC236}">
                <a16:creationId xmlns:a16="http://schemas.microsoft.com/office/drawing/2014/main" id="{7D9CA7AB-E3E0-985F-F8B8-91FEDDC28BC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659533" y="1559288"/>
            <a:ext cx="8185625" cy="4797062"/>
          </a:xfrm>
        </p:spPr>
      </p:pic>
    </p:spTree>
    <p:extLst>
      <p:ext uri="{BB962C8B-B14F-4D97-AF65-F5344CB8AC3E}">
        <p14:creationId xmlns:p14="http://schemas.microsoft.com/office/powerpoint/2010/main" val="1714993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0C693-0379-403F-10C5-B26EF50F453B}"/>
              </a:ext>
            </a:extLst>
          </p:cNvPr>
          <p:cNvSpPr>
            <a:spLocks noGrp="1"/>
          </p:cNvSpPr>
          <p:nvPr>
            <p:ph type="title"/>
          </p:nvPr>
        </p:nvSpPr>
        <p:spPr/>
        <p:txBody>
          <a:bodyPr/>
          <a:lstStyle/>
          <a:p>
            <a:r>
              <a:rPr lang="en-US" dirty="0"/>
              <a:t>Acquisitions – Invoice Payments</a:t>
            </a:r>
          </a:p>
        </p:txBody>
      </p:sp>
      <p:sp>
        <p:nvSpPr>
          <p:cNvPr id="4" name="Content Placeholder 3">
            <a:extLst>
              <a:ext uri="{FF2B5EF4-FFF2-40B4-BE49-F238E27FC236}">
                <a16:creationId xmlns:a16="http://schemas.microsoft.com/office/drawing/2014/main" id="{A6C77417-02B5-15DC-73E1-839BEBD34B78}"/>
              </a:ext>
            </a:extLst>
          </p:cNvPr>
          <p:cNvSpPr>
            <a:spLocks noGrp="1"/>
          </p:cNvSpPr>
          <p:nvPr>
            <p:ph sz="half" idx="1"/>
          </p:nvPr>
        </p:nvSpPr>
        <p:spPr>
          <a:xfrm>
            <a:off x="838200" y="1757528"/>
            <a:ext cx="5181600" cy="4665662"/>
          </a:xfrm>
        </p:spPr>
        <p:txBody>
          <a:bodyPr/>
          <a:lstStyle/>
          <a:p>
            <a:r>
              <a:rPr lang="en-US" dirty="0"/>
              <a:t>pay/credit invoice with various types</a:t>
            </a:r>
          </a:p>
          <a:p>
            <a:r>
              <a:rPr lang="en-US" dirty="0"/>
              <a:t>validate payment dates</a:t>
            </a:r>
          </a:p>
          <a:p>
            <a:endParaRPr lang="en-US" dirty="0"/>
          </a:p>
        </p:txBody>
      </p:sp>
      <p:pic>
        <p:nvPicPr>
          <p:cNvPr id="7" name="Content Placeholder 6">
            <a:extLst>
              <a:ext uri="{FF2B5EF4-FFF2-40B4-BE49-F238E27FC236}">
                <a16:creationId xmlns:a16="http://schemas.microsoft.com/office/drawing/2014/main" id="{D4F69603-C3F2-6D6D-50DF-7A8F6500FC7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833241" y="1626982"/>
            <a:ext cx="6008781" cy="4439610"/>
          </a:xfrm>
        </p:spPr>
      </p:pic>
      <p:sp>
        <p:nvSpPr>
          <p:cNvPr id="8" name="Oval 7">
            <a:extLst>
              <a:ext uri="{FF2B5EF4-FFF2-40B4-BE49-F238E27FC236}">
                <a16:creationId xmlns:a16="http://schemas.microsoft.com/office/drawing/2014/main" id="{AFE3436F-16D5-AC76-2D30-33F8445AEA47}"/>
              </a:ext>
            </a:extLst>
          </p:cNvPr>
          <p:cNvSpPr/>
          <p:nvPr/>
        </p:nvSpPr>
        <p:spPr>
          <a:xfrm>
            <a:off x="5833241" y="2562834"/>
            <a:ext cx="4114800" cy="969580"/>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13503A3E-1C42-150B-AD99-ED4B58D3AA0A}"/>
              </a:ext>
            </a:extLst>
          </p:cNvPr>
          <p:cNvSpPr/>
          <p:nvPr/>
        </p:nvSpPr>
        <p:spPr>
          <a:xfrm>
            <a:off x="8702566" y="1765738"/>
            <a:ext cx="2995448" cy="1103587"/>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2218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heel(1)">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childTnLst>
                                </p:cTn>
                              </p:par>
                              <p:par>
                                <p:cTn id="14" presetID="21"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par>
                                <p:cTn id="17" presetID="1" presetClass="exit" presetSubtype="0" fill="hold" grpId="1" nodeType="with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51F3-4291-3E7C-2416-AC4B08CF2222}"/>
              </a:ext>
            </a:extLst>
          </p:cNvPr>
          <p:cNvSpPr>
            <a:spLocks noGrp="1"/>
          </p:cNvSpPr>
          <p:nvPr>
            <p:ph type="title"/>
          </p:nvPr>
        </p:nvSpPr>
        <p:spPr/>
        <p:txBody>
          <a:bodyPr/>
          <a:lstStyle/>
          <a:p>
            <a:r>
              <a:rPr lang="en-US" dirty="0"/>
              <a:t>Acquisitions – Invoice Listing Report</a:t>
            </a:r>
          </a:p>
        </p:txBody>
      </p:sp>
      <p:sp>
        <p:nvSpPr>
          <p:cNvPr id="3" name="Content Placeholder 2">
            <a:extLst>
              <a:ext uri="{FF2B5EF4-FFF2-40B4-BE49-F238E27FC236}">
                <a16:creationId xmlns:a16="http://schemas.microsoft.com/office/drawing/2014/main" id="{64D56AC5-5968-D14F-5243-14D9CB1AB492}"/>
              </a:ext>
            </a:extLst>
          </p:cNvPr>
          <p:cNvSpPr>
            <a:spLocks noGrp="1"/>
          </p:cNvSpPr>
          <p:nvPr>
            <p:ph sz="half" idx="1"/>
          </p:nvPr>
        </p:nvSpPr>
        <p:spPr>
          <a:xfrm>
            <a:off x="838200" y="1690688"/>
            <a:ext cx="3402724" cy="4665662"/>
          </a:xfrm>
        </p:spPr>
        <p:txBody>
          <a:bodyPr/>
          <a:lstStyle/>
          <a:p>
            <a:r>
              <a:rPr lang="en-US" dirty="0"/>
              <a:t>Includes:</a:t>
            </a:r>
          </a:p>
          <a:p>
            <a:pPr lvl="1"/>
            <a:r>
              <a:rPr lang="en-US" dirty="0"/>
              <a:t>Amt Paid</a:t>
            </a:r>
          </a:p>
          <a:p>
            <a:pPr lvl="1"/>
            <a:r>
              <a:rPr lang="en-US" dirty="0"/>
              <a:t>Amt Credit</a:t>
            </a:r>
          </a:p>
          <a:p>
            <a:pPr lvl="1"/>
            <a:r>
              <a:rPr lang="en-US" dirty="0"/>
              <a:t>Subtotal</a:t>
            </a:r>
          </a:p>
          <a:p>
            <a:pPr lvl="1"/>
            <a:r>
              <a:rPr lang="en-US" dirty="0"/>
              <a:t>Total row</a:t>
            </a:r>
          </a:p>
          <a:p>
            <a:pPr lvl="1"/>
            <a:r>
              <a:rPr lang="en-US" dirty="0"/>
              <a:t>Name formatting</a:t>
            </a:r>
            <a:br>
              <a:rPr lang="en-US" dirty="0"/>
            </a:br>
            <a:endParaRPr lang="en-US" dirty="0"/>
          </a:p>
        </p:txBody>
      </p:sp>
      <p:pic>
        <p:nvPicPr>
          <p:cNvPr id="6" name="Content Placeholder 5">
            <a:extLst>
              <a:ext uri="{FF2B5EF4-FFF2-40B4-BE49-F238E27FC236}">
                <a16:creationId xmlns:a16="http://schemas.microsoft.com/office/drawing/2014/main" id="{C530A782-CF77-64E6-9B21-FFE6DBFCB5F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574220" y="1377272"/>
            <a:ext cx="4487371" cy="5115603"/>
          </a:xfrm>
        </p:spPr>
      </p:pic>
      <p:pic>
        <p:nvPicPr>
          <p:cNvPr id="8" name="Picture 7">
            <a:extLst>
              <a:ext uri="{FF2B5EF4-FFF2-40B4-BE49-F238E27FC236}">
                <a16:creationId xmlns:a16="http://schemas.microsoft.com/office/drawing/2014/main" id="{F360C291-8E01-4D59-E279-E174D9A6A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8144" y="1690688"/>
            <a:ext cx="9457703" cy="3481803"/>
          </a:xfrm>
          <a:prstGeom prst="rect">
            <a:avLst/>
          </a:prstGeom>
        </p:spPr>
      </p:pic>
    </p:spTree>
    <p:extLst>
      <p:ext uri="{BB962C8B-B14F-4D97-AF65-F5344CB8AC3E}">
        <p14:creationId xmlns:p14="http://schemas.microsoft.com/office/powerpoint/2010/main" val="502928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4734EA-4D2B-7213-CEE5-CB2B3FE5DF2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778322-08A4-2A35-1530-F61F30C03584}"/>
              </a:ext>
            </a:extLst>
          </p:cNvPr>
          <p:cNvSpPr>
            <a:spLocks noGrp="1"/>
          </p:cNvSpPr>
          <p:nvPr>
            <p:ph type="title"/>
          </p:nvPr>
        </p:nvSpPr>
        <p:spPr/>
        <p:txBody>
          <a:bodyPr/>
          <a:lstStyle/>
          <a:p>
            <a:r>
              <a:rPr lang="en-US" dirty="0"/>
              <a:t>Acquisitions  - Past Due Invoices Report</a:t>
            </a:r>
          </a:p>
        </p:txBody>
      </p:sp>
      <p:sp>
        <p:nvSpPr>
          <p:cNvPr id="3" name="Content Placeholder 2">
            <a:extLst>
              <a:ext uri="{FF2B5EF4-FFF2-40B4-BE49-F238E27FC236}">
                <a16:creationId xmlns:a16="http://schemas.microsoft.com/office/drawing/2014/main" id="{A67BB069-CB47-8601-64D4-B31AB8CE9D9C}"/>
              </a:ext>
            </a:extLst>
          </p:cNvPr>
          <p:cNvSpPr>
            <a:spLocks noGrp="1"/>
          </p:cNvSpPr>
          <p:nvPr>
            <p:ph sz="half" idx="1"/>
          </p:nvPr>
        </p:nvSpPr>
        <p:spPr/>
        <p:txBody>
          <a:bodyPr/>
          <a:lstStyle/>
          <a:p>
            <a:r>
              <a:rPr lang="en-US" dirty="0"/>
              <a:t>Include the ability to select a patron</a:t>
            </a:r>
          </a:p>
          <a:p>
            <a:r>
              <a:rPr lang="en-US" dirty="0"/>
              <a:t>aging summary </a:t>
            </a:r>
          </a:p>
          <a:p>
            <a:r>
              <a:rPr lang="en-US" dirty="0"/>
              <a:t> output changes</a:t>
            </a:r>
          </a:p>
        </p:txBody>
      </p:sp>
      <p:pic>
        <p:nvPicPr>
          <p:cNvPr id="6" name="Content Placeholder 5">
            <a:extLst>
              <a:ext uri="{FF2B5EF4-FFF2-40B4-BE49-F238E27FC236}">
                <a16:creationId xmlns:a16="http://schemas.microsoft.com/office/drawing/2014/main" id="{294D223D-9CA4-2870-C44F-436574C251A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467601" y="1375377"/>
            <a:ext cx="4500206" cy="5726698"/>
          </a:xfrm>
        </p:spPr>
      </p:pic>
    </p:spTree>
    <p:extLst>
      <p:ext uri="{BB962C8B-B14F-4D97-AF65-F5344CB8AC3E}">
        <p14:creationId xmlns:p14="http://schemas.microsoft.com/office/powerpoint/2010/main" val="273889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6290C-FEC0-A0F6-FEE4-FA6F83EE13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41840C4-63AA-78DF-041E-E0B6C924DD82}"/>
              </a:ext>
            </a:extLst>
          </p:cNvPr>
          <p:cNvSpPr>
            <a:spLocks noGrp="1"/>
          </p:cNvSpPr>
          <p:nvPr>
            <p:ph type="title"/>
          </p:nvPr>
        </p:nvSpPr>
        <p:spPr/>
        <p:txBody>
          <a:bodyPr/>
          <a:lstStyle/>
          <a:p>
            <a:r>
              <a:rPr lang="en-US" dirty="0"/>
              <a:t>Acquisitions  - Payment Report</a:t>
            </a:r>
          </a:p>
        </p:txBody>
      </p:sp>
      <p:sp>
        <p:nvSpPr>
          <p:cNvPr id="3" name="Content Placeholder 2">
            <a:extLst>
              <a:ext uri="{FF2B5EF4-FFF2-40B4-BE49-F238E27FC236}">
                <a16:creationId xmlns:a16="http://schemas.microsoft.com/office/drawing/2014/main" id="{C6E9BF97-270E-A850-675D-D9AFA36FF3AB}"/>
              </a:ext>
            </a:extLst>
          </p:cNvPr>
          <p:cNvSpPr>
            <a:spLocks noGrp="1"/>
          </p:cNvSpPr>
          <p:nvPr>
            <p:ph sz="half" idx="1"/>
          </p:nvPr>
        </p:nvSpPr>
        <p:spPr/>
        <p:txBody>
          <a:bodyPr/>
          <a:lstStyle/>
          <a:p>
            <a:r>
              <a:rPr lang="en-US" dirty="0"/>
              <a:t>Improvements</a:t>
            </a:r>
          </a:p>
          <a:p>
            <a:pPr lvl="1"/>
            <a:r>
              <a:rPr lang="en-US" dirty="0"/>
              <a:t>fixing labels</a:t>
            </a:r>
          </a:p>
          <a:p>
            <a:pPr lvl="1"/>
            <a:r>
              <a:rPr lang="en-US" dirty="0"/>
              <a:t>sort options</a:t>
            </a:r>
          </a:p>
        </p:txBody>
      </p:sp>
      <p:pic>
        <p:nvPicPr>
          <p:cNvPr id="6" name="Content Placeholder 5">
            <a:extLst>
              <a:ext uri="{FF2B5EF4-FFF2-40B4-BE49-F238E27FC236}">
                <a16:creationId xmlns:a16="http://schemas.microsoft.com/office/drawing/2014/main" id="{53854127-D4C1-A74C-B680-60147688254C}"/>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143611" y="1303146"/>
            <a:ext cx="4668875" cy="5440746"/>
          </a:xfrm>
        </p:spPr>
      </p:pic>
    </p:spTree>
    <p:extLst>
      <p:ext uri="{BB962C8B-B14F-4D97-AF65-F5344CB8AC3E}">
        <p14:creationId xmlns:p14="http://schemas.microsoft.com/office/powerpoint/2010/main" val="1180391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23842D-EE35-DA18-6C38-AB39EC3FA4FD}"/>
              </a:ext>
            </a:extLst>
          </p:cNvPr>
          <p:cNvSpPr>
            <a:spLocks noGrp="1"/>
          </p:cNvSpPr>
          <p:nvPr>
            <p:ph type="title"/>
          </p:nvPr>
        </p:nvSpPr>
        <p:spPr/>
        <p:txBody>
          <a:bodyPr/>
          <a:lstStyle/>
          <a:p>
            <a:r>
              <a:rPr lang="en-US" dirty="0"/>
              <a:t>Patron Maintenance</a:t>
            </a:r>
          </a:p>
        </p:txBody>
      </p:sp>
      <p:sp>
        <p:nvSpPr>
          <p:cNvPr id="3" name="Content Placeholder 2">
            <a:extLst>
              <a:ext uri="{FF2B5EF4-FFF2-40B4-BE49-F238E27FC236}">
                <a16:creationId xmlns:a16="http://schemas.microsoft.com/office/drawing/2014/main" id="{17BC8361-09C8-2A9A-64F9-3D9DB5FCB1FD}"/>
              </a:ext>
            </a:extLst>
          </p:cNvPr>
          <p:cNvSpPr>
            <a:spLocks noGrp="1"/>
          </p:cNvSpPr>
          <p:nvPr>
            <p:ph idx="1"/>
          </p:nvPr>
        </p:nvSpPr>
        <p:spPr/>
        <p:txBody>
          <a:bodyPr/>
          <a:lstStyle/>
          <a:p>
            <a:r>
              <a:rPr lang="en-US" dirty="0"/>
              <a:t>Add Date bug fix</a:t>
            </a:r>
          </a:p>
          <a:p>
            <a:r>
              <a:rPr lang="en-US" dirty="0"/>
              <a:t>Merge Patron fixes: </a:t>
            </a:r>
          </a:p>
          <a:p>
            <a:pPr lvl="1"/>
            <a:r>
              <a:rPr lang="en-US" dirty="0"/>
              <a:t>Was not setting desired new status</a:t>
            </a:r>
          </a:p>
          <a:p>
            <a:pPr lvl="1"/>
            <a:r>
              <a:rPr lang="en-US" dirty="0"/>
              <a:t>Service Queue titles going into wrong queue</a:t>
            </a:r>
          </a:p>
          <a:p>
            <a:r>
              <a:rPr lang="en-US" dirty="0"/>
              <a:t>Restore Deleted patrons bug fix &amp; improvement</a:t>
            </a:r>
          </a:p>
          <a:p>
            <a:pPr lvl="1"/>
            <a:endParaRPr lang="en-US" dirty="0"/>
          </a:p>
          <a:p>
            <a:endParaRPr lang="en-US" dirty="0"/>
          </a:p>
          <a:p>
            <a:endParaRPr lang="en-US" dirty="0"/>
          </a:p>
        </p:txBody>
      </p:sp>
    </p:spTree>
    <p:extLst>
      <p:ext uri="{BB962C8B-B14F-4D97-AF65-F5344CB8AC3E}">
        <p14:creationId xmlns:p14="http://schemas.microsoft.com/office/powerpoint/2010/main" val="403014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43590-9863-7B74-E542-E5838D256999}"/>
              </a:ext>
            </a:extLst>
          </p:cNvPr>
          <p:cNvSpPr>
            <a:spLocks noGrp="1"/>
          </p:cNvSpPr>
          <p:nvPr>
            <p:ph type="title"/>
          </p:nvPr>
        </p:nvSpPr>
        <p:spPr/>
        <p:txBody>
          <a:bodyPr/>
          <a:lstStyle/>
          <a:p>
            <a:r>
              <a:rPr lang="en-US" dirty="0"/>
              <a:t>Patron Queries</a:t>
            </a:r>
          </a:p>
        </p:txBody>
      </p:sp>
      <p:sp>
        <p:nvSpPr>
          <p:cNvPr id="3" name="Content Placeholder 2">
            <a:extLst>
              <a:ext uri="{FF2B5EF4-FFF2-40B4-BE49-F238E27FC236}">
                <a16:creationId xmlns:a16="http://schemas.microsoft.com/office/drawing/2014/main" id="{1374E884-E0FB-4BD2-B266-551A2B789A87}"/>
              </a:ext>
            </a:extLst>
          </p:cNvPr>
          <p:cNvSpPr>
            <a:spLocks noGrp="1"/>
          </p:cNvSpPr>
          <p:nvPr>
            <p:ph sz="half" idx="1"/>
          </p:nvPr>
        </p:nvSpPr>
        <p:spPr/>
        <p:txBody>
          <a:bodyPr/>
          <a:lstStyle/>
          <a:p>
            <a:r>
              <a:rPr lang="en-US" dirty="0"/>
              <a:t>Import Query sorts by Patron ID again</a:t>
            </a:r>
          </a:p>
          <a:p>
            <a:r>
              <a:rPr lang="en-US" dirty="0"/>
              <a:t>PDQ bug fixes: </a:t>
            </a:r>
          </a:p>
          <a:p>
            <a:pPr lvl="1"/>
            <a:r>
              <a:rPr lang="en-US" dirty="0"/>
              <a:t>New Patrons</a:t>
            </a:r>
          </a:p>
          <a:p>
            <a:r>
              <a:rPr lang="en-US" dirty="0"/>
              <a:t>Merge Queries performance fix</a:t>
            </a:r>
          </a:p>
        </p:txBody>
      </p:sp>
      <p:pic>
        <p:nvPicPr>
          <p:cNvPr id="6" name="Content Placeholder 5">
            <a:extLst>
              <a:ext uri="{FF2B5EF4-FFF2-40B4-BE49-F238E27FC236}">
                <a16:creationId xmlns:a16="http://schemas.microsoft.com/office/drawing/2014/main" id="{340BCEB7-A305-1E06-89F4-C561D18C64C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28313" y="1115978"/>
            <a:ext cx="6563687" cy="3800545"/>
          </a:xfrm>
        </p:spPr>
      </p:pic>
    </p:spTree>
    <p:extLst>
      <p:ext uri="{BB962C8B-B14F-4D97-AF65-F5344CB8AC3E}">
        <p14:creationId xmlns:p14="http://schemas.microsoft.com/office/powerpoint/2010/main" val="414595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5E00DC-F05F-CA4F-D12A-16F316B56274}"/>
              </a:ext>
            </a:extLst>
          </p:cNvPr>
          <p:cNvSpPr>
            <a:spLocks noGrp="1"/>
          </p:cNvSpPr>
          <p:nvPr>
            <p:ph type="title"/>
          </p:nvPr>
        </p:nvSpPr>
        <p:spPr>
          <a:xfrm>
            <a:off x="838200" y="365124"/>
            <a:ext cx="10515600" cy="1325880"/>
          </a:xfrm>
        </p:spPr>
        <p:txBody>
          <a:bodyPr/>
          <a:lstStyle/>
          <a:p>
            <a:r>
              <a:rPr lang="en-US" dirty="0"/>
              <a:t>Agenda</a:t>
            </a:r>
          </a:p>
        </p:txBody>
      </p:sp>
      <p:sp>
        <p:nvSpPr>
          <p:cNvPr id="2" name="Content Placeholder 1">
            <a:extLst>
              <a:ext uri="{FF2B5EF4-FFF2-40B4-BE49-F238E27FC236}">
                <a16:creationId xmlns:a16="http://schemas.microsoft.com/office/drawing/2014/main" id="{BC9FD4F9-2261-BD21-675D-55E90424C435}"/>
              </a:ext>
            </a:extLst>
          </p:cNvPr>
          <p:cNvSpPr>
            <a:spLocks noGrp="1"/>
          </p:cNvSpPr>
          <p:nvPr>
            <p:ph idx="1"/>
          </p:nvPr>
        </p:nvSpPr>
        <p:spPr>
          <a:xfrm>
            <a:off x="838200" y="1691004"/>
            <a:ext cx="9443224" cy="4665346"/>
          </a:xfrm>
        </p:spPr>
        <p:txBody>
          <a:bodyPr>
            <a:normAutofit/>
          </a:bodyPr>
          <a:lstStyle/>
          <a:p>
            <a:r>
              <a:rPr lang="en-US" dirty="0"/>
              <a:t>Materials Request</a:t>
            </a:r>
          </a:p>
          <a:p>
            <a:r>
              <a:rPr lang="en-US" dirty="0"/>
              <a:t>Acquisitions</a:t>
            </a:r>
          </a:p>
          <a:p>
            <a:r>
              <a:rPr lang="en-US" dirty="0"/>
              <a:t>Patron</a:t>
            </a:r>
          </a:p>
          <a:p>
            <a:r>
              <a:rPr lang="en-US" dirty="0"/>
              <a:t>Circulation / Catalog</a:t>
            </a:r>
          </a:p>
          <a:p>
            <a:r>
              <a:rPr lang="en-US" dirty="0" err="1"/>
              <a:t>WebOrder</a:t>
            </a:r>
            <a:r>
              <a:rPr lang="en-US" dirty="0"/>
              <a:t> and other updates</a:t>
            </a:r>
          </a:p>
          <a:p>
            <a:endParaRPr lang="en-US" dirty="0"/>
          </a:p>
          <a:p>
            <a:endParaRPr lang="en-US" dirty="0"/>
          </a:p>
        </p:txBody>
      </p:sp>
    </p:spTree>
    <p:extLst>
      <p:ext uri="{BB962C8B-B14F-4D97-AF65-F5344CB8AC3E}">
        <p14:creationId xmlns:p14="http://schemas.microsoft.com/office/powerpoint/2010/main" val="3259222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5E36C0-5700-E063-C088-4C74F5E1C36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63D48C-FA91-A8F8-E8B4-C20B83163729}"/>
              </a:ext>
            </a:extLst>
          </p:cNvPr>
          <p:cNvSpPr>
            <a:spLocks noGrp="1"/>
          </p:cNvSpPr>
          <p:nvPr>
            <p:ph type="title"/>
          </p:nvPr>
        </p:nvSpPr>
        <p:spPr/>
        <p:txBody>
          <a:bodyPr/>
          <a:lstStyle/>
          <a:p>
            <a:r>
              <a:rPr lang="en-US" dirty="0"/>
              <a:t>Patron Export</a:t>
            </a:r>
          </a:p>
        </p:txBody>
      </p:sp>
      <p:sp>
        <p:nvSpPr>
          <p:cNvPr id="3" name="Content Placeholder 2">
            <a:extLst>
              <a:ext uri="{FF2B5EF4-FFF2-40B4-BE49-F238E27FC236}">
                <a16:creationId xmlns:a16="http://schemas.microsoft.com/office/drawing/2014/main" id="{0840C9BE-AC63-A5F3-3FE5-475FF27E40AE}"/>
              </a:ext>
            </a:extLst>
          </p:cNvPr>
          <p:cNvSpPr>
            <a:spLocks noGrp="1"/>
          </p:cNvSpPr>
          <p:nvPr>
            <p:ph idx="1"/>
          </p:nvPr>
        </p:nvSpPr>
        <p:spPr/>
        <p:txBody>
          <a:bodyPr/>
          <a:lstStyle/>
          <a:p>
            <a:r>
              <a:rPr lang="en-US" dirty="0"/>
              <a:t>Patron Query Results fields for Export:</a:t>
            </a:r>
          </a:p>
          <a:p>
            <a:pPr lvl="1"/>
            <a:r>
              <a:rPr lang="en-US" dirty="0"/>
              <a:t>Primary Language, Primary Reading Level, Disability, Referral Source, Service Code, Last Served Date</a:t>
            </a:r>
          </a:p>
          <a:p>
            <a:pPr lvl="1"/>
            <a:r>
              <a:rPr lang="en-US" dirty="0"/>
              <a:t>Export All Fields, or request customization of Visible</a:t>
            </a:r>
          </a:p>
        </p:txBody>
      </p:sp>
    </p:spTree>
    <p:extLst>
      <p:ext uri="{BB962C8B-B14F-4D97-AF65-F5344CB8AC3E}">
        <p14:creationId xmlns:p14="http://schemas.microsoft.com/office/powerpoint/2010/main" val="178164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5C01C-EB82-1AA8-9AB6-50C0FE573453}"/>
              </a:ext>
            </a:extLst>
          </p:cNvPr>
          <p:cNvSpPr>
            <a:spLocks noGrp="1"/>
          </p:cNvSpPr>
          <p:nvPr>
            <p:ph type="title"/>
          </p:nvPr>
        </p:nvSpPr>
        <p:spPr/>
        <p:txBody>
          <a:bodyPr/>
          <a:lstStyle/>
          <a:p>
            <a:r>
              <a:rPr lang="en-US" dirty="0"/>
              <a:t>Patron Find</a:t>
            </a:r>
          </a:p>
        </p:txBody>
      </p:sp>
      <p:sp>
        <p:nvSpPr>
          <p:cNvPr id="5" name="Content Placeholder 4">
            <a:extLst>
              <a:ext uri="{FF2B5EF4-FFF2-40B4-BE49-F238E27FC236}">
                <a16:creationId xmlns:a16="http://schemas.microsoft.com/office/drawing/2014/main" id="{AF5F1239-98C7-D988-045E-2C0F603C4AE2}"/>
              </a:ext>
            </a:extLst>
          </p:cNvPr>
          <p:cNvSpPr>
            <a:spLocks noGrp="1"/>
          </p:cNvSpPr>
          <p:nvPr>
            <p:ph sz="half" idx="1"/>
          </p:nvPr>
        </p:nvSpPr>
        <p:spPr>
          <a:xfrm>
            <a:off x="838200" y="1690688"/>
            <a:ext cx="3928217" cy="4665662"/>
          </a:xfrm>
        </p:spPr>
        <p:txBody>
          <a:bodyPr/>
          <a:lstStyle/>
          <a:p>
            <a:r>
              <a:rPr lang="en-US" dirty="0"/>
              <a:t>Export fixed to only Export currently listed patrons</a:t>
            </a:r>
          </a:p>
          <a:p>
            <a:endParaRPr lang="en-US" dirty="0"/>
          </a:p>
        </p:txBody>
      </p:sp>
      <p:pic>
        <p:nvPicPr>
          <p:cNvPr id="8" name="Content Placeholder 7">
            <a:extLst>
              <a:ext uri="{FF2B5EF4-FFF2-40B4-BE49-F238E27FC236}">
                <a16:creationId xmlns:a16="http://schemas.microsoft.com/office/drawing/2014/main" id="{05B51ECC-CA48-37F8-6070-15B43836F5E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60554" y="365125"/>
            <a:ext cx="6587383" cy="5804933"/>
          </a:xfrm>
        </p:spPr>
      </p:pic>
      <p:sp>
        <p:nvSpPr>
          <p:cNvPr id="9" name="Oval 8">
            <a:extLst>
              <a:ext uri="{FF2B5EF4-FFF2-40B4-BE49-F238E27FC236}">
                <a16:creationId xmlns:a16="http://schemas.microsoft.com/office/drawing/2014/main" id="{17866580-0B29-CB7B-0786-73C5896AD51E}"/>
              </a:ext>
            </a:extLst>
          </p:cNvPr>
          <p:cNvSpPr/>
          <p:nvPr/>
        </p:nvSpPr>
        <p:spPr>
          <a:xfrm>
            <a:off x="10594428" y="5696716"/>
            <a:ext cx="599089" cy="659634"/>
          </a:xfrm>
          <a:prstGeom prst="ellipse">
            <a:avLst/>
          </a:prstGeom>
          <a:noFill/>
          <a:ln w="25400">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601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6D808-EF6C-1061-D3C0-5DC8C1AFE208}"/>
              </a:ext>
            </a:extLst>
          </p:cNvPr>
          <p:cNvSpPr>
            <a:spLocks noGrp="1"/>
          </p:cNvSpPr>
          <p:nvPr>
            <p:ph type="title"/>
          </p:nvPr>
        </p:nvSpPr>
        <p:spPr/>
        <p:txBody>
          <a:bodyPr/>
          <a:lstStyle/>
          <a:p>
            <a:r>
              <a:rPr lang="en-US" dirty="0"/>
              <a:t>Census / </a:t>
            </a:r>
            <a:r>
              <a:rPr lang="en-US" dirty="0" err="1"/>
              <a:t>Weborder</a:t>
            </a:r>
            <a:endParaRPr lang="en-US" dirty="0"/>
          </a:p>
        </p:txBody>
      </p:sp>
      <p:sp>
        <p:nvSpPr>
          <p:cNvPr id="3" name="Content Placeholder 2">
            <a:extLst>
              <a:ext uri="{FF2B5EF4-FFF2-40B4-BE49-F238E27FC236}">
                <a16:creationId xmlns:a16="http://schemas.microsoft.com/office/drawing/2014/main" id="{EB67E039-D95C-D933-DBF8-39DE57648376}"/>
              </a:ext>
            </a:extLst>
          </p:cNvPr>
          <p:cNvSpPr>
            <a:spLocks noGrp="1"/>
          </p:cNvSpPr>
          <p:nvPr>
            <p:ph sz="half" idx="1"/>
          </p:nvPr>
        </p:nvSpPr>
        <p:spPr>
          <a:xfrm>
            <a:off x="838200" y="1690688"/>
            <a:ext cx="10386848" cy="4665662"/>
          </a:xfrm>
        </p:spPr>
        <p:txBody>
          <a:bodyPr/>
          <a:lstStyle/>
          <a:p>
            <a:r>
              <a:rPr lang="en-US" dirty="0"/>
              <a:t>Fixed columns so they don’t overwrite each other</a:t>
            </a:r>
          </a:p>
        </p:txBody>
      </p:sp>
      <p:pic>
        <p:nvPicPr>
          <p:cNvPr id="6" name="Content Placeholder 5">
            <a:extLst>
              <a:ext uri="{FF2B5EF4-FFF2-40B4-BE49-F238E27FC236}">
                <a16:creationId xmlns:a16="http://schemas.microsoft.com/office/drawing/2014/main" id="{9AC9A069-3710-A1D5-A4E6-50BABCC36B9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709448" y="2877206"/>
            <a:ext cx="10515600" cy="1815916"/>
          </a:xfrm>
        </p:spPr>
      </p:pic>
    </p:spTree>
    <p:extLst>
      <p:ext uri="{BB962C8B-B14F-4D97-AF65-F5344CB8AC3E}">
        <p14:creationId xmlns:p14="http://schemas.microsoft.com/office/powerpoint/2010/main" val="4205797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B61C3A1-BA28-1CB5-9F61-1FEE75B460A7}"/>
              </a:ext>
            </a:extLst>
          </p:cNvPr>
          <p:cNvSpPr>
            <a:spLocks noGrp="1"/>
          </p:cNvSpPr>
          <p:nvPr>
            <p:ph type="title"/>
          </p:nvPr>
        </p:nvSpPr>
        <p:spPr/>
        <p:txBody>
          <a:bodyPr/>
          <a:lstStyle/>
          <a:p>
            <a:r>
              <a:rPr lang="en-US" dirty="0" err="1"/>
              <a:t>WebOrder</a:t>
            </a:r>
            <a:r>
              <a:rPr lang="en-US" dirty="0"/>
              <a:t> / </a:t>
            </a:r>
            <a:r>
              <a:rPr lang="en-US" dirty="0" err="1"/>
              <a:t>WebOPAC</a:t>
            </a:r>
            <a:endParaRPr lang="en-US" dirty="0"/>
          </a:p>
        </p:txBody>
      </p:sp>
      <p:sp>
        <p:nvSpPr>
          <p:cNvPr id="3" name="Content Placeholder 2">
            <a:extLst>
              <a:ext uri="{FF2B5EF4-FFF2-40B4-BE49-F238E27FC236}">
                <a16:creationId xmlns:a16="http://schemas.microsoft.com/office/drawing/2014/main" id="{E70AEE6E-DC8B-CB18-79E3-758E8873CA4A}"/>
              </a:ext>
            </a:extLst>
          </p:cNvPr>
          <p:cNvSpPr>
            <a:spLocks noGrp="1"/>
          </p:cNvSpPr>
          <p:nvPr>
            <p:ph idx="1"/>
          </p:nvPr>
        </p:nvSpPr>
        <p:spPr/>
        <p:txBody>
          <a:bodyPr/>
          <a:lstStyle/>
          <a:p>
            <a:r>
              <a:rPr lang="en-US" dirty="0"/>
              <a:t>Set language tag in html for screen readers</a:t>
            </a:r>
          </a:p>
          <a:p>
            <a:r>
              <a:rPr lang="en-US" dirty="0"/>
              <a:t>COMING SOON: </a:t>
            </a:r>
          </a:p>
          <a:p>
            <a:pPr lvl="1"/>
            <a:r>
              <a:rPr lang="en-US" dirty="0"/>
              <a:t>Ability to mark literacy modes to keep from being displayed online</a:t>
            </a:r>
          </a:p>
          <a:p>
            <a:endParaRPr lang="en-US" dirty="0"/>
          </a:p>
        </p:txBody>
      </p:sp>
    </p:spTree>
    <p:extLst>
      <p:ext uri="{BB962C8B-B14F-4D97-AF65-F5344CB8AC3E}">
        <p14:creationId xmlns:p14="http://schemas.microsoft.com/office/powerpoint/2010/main" val="17964057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18757-4F3E-7C3E-6930-65335CE60F1E}"/>
              </a:ext>
            </a:extLst>
          </p:cNvPr>
          <p:cNvSpPr>
            <a:spLocks noGrp="1"/>
          </p:cNvSpPr>
          <p:nvPr>
            <p:ph type="title"/>
          </p:nvPr>
        </p:nvSpPr>
        <p:spPr/>
        <p:txBody>
          <a:bodyPr/>
          <a:lstStyle/>
          <a:p>
            <a:r>
              <a:rPr lang="en-US" dirty="0"/>
              <a:t>Patron – Empty module bug</a:t>
            </a:r>
          </a:p>
        </p:txBody>
      </p:sp>
      <p:sp>
        <p:nvSpPr>
          <p:cNvPr id="3" name="Content Placeholder 2">
            <a:extLst>
              <a:ext uri="{FF2B5EF4-FFF2-40B4-BE49-F238E27FC236}">
                <a16:creationId xmlns:a16="http://schemas.microsoft.com/office/drawing/2014/main" id="{32885F60-7609-C1BF-8453-C908E29D58EE}"/>
              </a:ext>
            </a:extLst>
          </p:cNvPr>
          <p:cNvSpPr>
            <a:spLocks noGrp="1"/>
          </p:cNvSpPr>
          <p:nvPr>
            <p:ph idx="1"/>
          </p:nvPr>
        </p:nvSpPr>
        <p:spPr/>
        <p:txBody>
          <a:bodyPr/>
          <a:lstStyle/>
          <a:p>
            <a:r>
              <a:rPr lang="en-US" dirty="0"/>
              <a:t>Where did my patrons go?! </a:t>
            </a:r>
          </a:p>
          <a:p>
            <a:pPr lvl="1"/>
            <a:r>
              <a:rPr lang="en-US" dirty="0"/>
              <a:t>KLAS needs 1 blank </a:t>
            </a:r>
            <a:r>
              <a:rPr lang="en-US" dirty="0" err="1"/>
              <a:t>PatSearchResults</a:t>
            </a:r>
            <a:r>
              <a:rPr lang="en-US" dirty="0"/>
              <a:t> record to display and move between records in the module</a:t>
            </a:r>
          </a:p>
          <a:p>
            <a:pPr lvl="1"/>
            <a:r>
              <a:rPr lang="en-US" dirty="0"/>
              <a:t>A minor change unexpectedly caused adding or deleting a patron to </a:t>
            </a:r>
            <a:r>
              <a:rPr lang="en-US" b="1" dirty="0"/>
              <a:t>also </a:t>
            </a:r>
            <a:r>
              <a:rPr lang="en-US" dirty="0"/>
              <a:t>add/delete this record</a:t>
            </a:r>
          </a:p>
          <a:p>
            <a:pPr lvl="1"/>
            <a:r>
              <a:rPr lang="en-US" dirty="0"/>
              <a:t>KLAS now auto-restores this record if needed</a:t>
            </a:r>
          </a:p>
          <a:p>
            <a:pPr lvl="1"/>
            <a:r>
              <a:rPr lang="en-US" dirty="0"/>
              <a:t>Logging added to catch anything that removes it</a:t>
            </a:r>
          </a:p>
        </p:txBody>
      </p:sp>
    </p:spTree>
    <p:extLst>
      <p:ext uri="{BB962C8B-B14F-4D97-AF65-F5344CB8AC3E}">
        <p14:creationId xmlns:p14="http://schemas.microsoft.com/office/powerpoint/2010/main" val="5564059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992A8-C07C-6EB1-DBA4-29ABBF30A026}"/>
              </a:ext>
            </a:extLst>
          </p:cNvPr>
          <p:cNvSpPr>
            <a:spLocks noGrp="1"/>
          </p:cNvSpPr>
          <p:nvPr>
            <p:ph type="title"/>
          </p:nvPr>
        </p:nvSpPr>
        <p:spPr/>
        <p:txBody>
          <a:bodyPr/>
          <a:lstStyle/>
          <a:p>
            <a:r>
              <a:rPr lang="en-US" dirty="0"/>
              <a:t>Catalog</a:t>
            </a:r>
          </a:p>
        </p:txBody>
      </p:sp>
      <p:sp>
        <p:nvSpPr>
          <p:cNvPr id="3" name="Content Placeholder 2">
            <a:extLst>
              <a:ext uri="{FF2B5EF4-FFF2-40B4-BE49-F238E27FC236}">
                <a16:creationId xmlns:a16="http://schemas.microsoft.com/office/drawing/2014/main" id="{56DE2B1F-B4B6-4FE1-A878-F271F40ED608}"/>
              </a:ext>
            </a:extLst>
          </p:cNvPr>
          <p:cNvSpPr>
            <a:spLocks noGrp="1"/>
          </p:cNvSpPr>
          <p:nvPr>
            <p:ph idx="1"/>
          </p:nvPr>
        </p:nvSpPr>
        <p:spPr/>
        <p:txBody>
          <a:bodyPr/>
          <a:lstStyle/>
          <a:p>
            <a:r>
              <a:rPr lang="en-US" dirty="0"/>
              <a:t>Chasing performance issues at certain libraries</a:t>
            </a:r>
          </a:p>
          <a:p>
            <a:pPr lvl="1"/>
            <a:r>
              <a:rPr lang="en-US" dirty="0"/>
              <a:t>Bad SDO configurations are resolved</a:t>
            </a:r>
          </a:p>
          <a:p>
            <a:pPr lvl="1"/>
            <a:r>
              <a:rPr lang="en-US" dirty="0"/>
              <a:t>Is your catalog crashing? Slower than molasses? Please tell us!</a:t>
            </a:r>
          </a:p>
        </p:txBody>
      </p:sp>
    </p:spTree>
    <p:extLst>
      <p:ext uri="{BB962C8B-B14F-4D97-AF65-F5344CB8AC3E}">
        <p14:creationId xmlns:p14="http://schemas.microsoft.com/office/powerpoint/2010/main" val="2144556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8381-7F1A-1136-A049-8FFCCF77173E}"/>
              </a:ext>
            </a:extLst>
          </p:cNvPr>
          <p:cNvSpPr>
            <a:spLocks noGrp="1"/>
          </p:cNvSpPr>
          <p:nvPr>
            <p:ph type="title"/>
          </p:nvPr>
        </p:nvSpPr>
        <p:spPr/>
        <p:txBody>
          <a:bodyPr/>
          <a:lstStyle/>
          <a:p>
            <a:r>
              <a:rPr lang="en-US" dirty="0"/>
              <a:t>Catalog</a:t>
            </a:r>
          </a:p>
        </p:txBody>
      </p:sp>
      <p:sp>
        <p:nvSpPr>
          <p:cNvPr id="3" name="Content Placeholder 2">
            <a:extLst>
              <a:ext uri="{FF2B5EF4-FFF2-40B4-BE49-F238E27FC236}">
                <a16:creationId xmlns:a16="http://schemas.microsoft.com/office/drawing/2014/main" id="{FF2129B9-E9D4-4238-9229-A59FB869A4CD}"/>
              </a:ext>
            </a:extLst>
          </p:cNvPr>
          <p:cNvSpPr>
            <a:spLocks noGrp="1"/>
          </p:cNvSpPr>
          <p:nvPr>
            <p:ph idx="1"/>
          </p:nvPr>
        </p:nvSpPr>
        <p:spPr/>
        <p:txBody>
          <a:bodyPr/>
          <a:lstStyle/>
          <a:p>
            <a:r>
              <a:rPr lang="en-US" dirty="0"/>
              <a:t>Undo Merge Title</a:t>
            </a:r>
          </a:p>
          <a:p>
            <a:pPr lvl="1"/>
            <a:r>
              <a:rPr lang="en-US" dirty="0"/>
              <a:t>We now have the ability to undo an erroneous merge, moving the copies/items back to their original titles. Just let us know ASAP!</a:t>
            </a:r>
          </a:p>
        </p:txBody>
      </p:sp>
    </p:spTree>
    <p:extLst>
      <p:ext uri="{BB962C8B-B14F-4D97-AF65-F5344CB8AC3E}">
        <p14:creationId xmlns:p14="http://schemas.microsoft.com/office/powerpoint/2010/main" val="558570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C19CA-845C-BF54-5605-D26915546F11}"/>
              </a:ext>
            </a:extLst>
          </p:cNvPr>
          <p:cNvSpPr>
            <a:spLocks noGrp="1"/>
          </p:cNvSpPr>
          <p:nvPr>
            <p:ph type="title"/>
          </p:nvPr>
        </p:nvSpPr>
        <p:spPr/>
        <p:txBody>
          <a:bodyPr/>
          <a:lstStyle/>
          <a:p>
            <a:r>
              <a:rPr lang="en-US" dirty="0"/>
              <a:t>Catalog / Mat Request	</a:t>
            </a:r>
          </a:p>
        </p:txBody>
      </p:sp>
      <p:sp>
        <p:nvSpPr>
          <p:cNvPr id="3" name="Content Placeholder 2">
            <a:extLst>
              <a:ext uri="{FF2B5EF4-FFF2-40B4-BE49-F238E27FC236}">
                <a16:creationId xmlns:a16="http://schemas.microsoft.com/office/drawing/2014/main" id="{AE17B0E5-0224-1554-951A-8BF32816ADE0}"/>
              </a:ext>
            </a:extLst>
          </p:cNvPr>
          <p:cNvSpPr>
            <a:spLocks noGrp="1"/>
          </p:cNvSpPr>
          <p:nvPr>
            <p:ph sz="half" idx="1"/>
          </p:nvPr>
        </p:nvSpPr>
        <p:spPr>
          <a:xfrm>
            <a:off x="838200" y="1690688"/>
            <a:ext cx="4359847" cy="4665662"/>
          </a:xfrm>
        </p:spPr>
        <p:txBody>
          <a:bodyPr/>
          <a:lstStyle/>
          <a:p>
            <a:r>
              <a:rPr lang="en-US" dirty="0"/>
              <a:t>Make search results consistent between Catalog search and the Add Line search</a:t>
            </a:r>
          </a:p>
        </p:txBody>
      </p:sp>
      <p:pic>
        <p:nvPicPr>
          <p:cNvPr id="6" name="Content Placeholder 5">
            <a:extLst>
              <a:ext uri="{FF2B5EF4-FFF2-40B4-BE49-F238E27FC236}">
                <a16:creationId xmlns:a16="http://schemas.microsoft.com/office/drawing/2014/main" id="{1B10EE9A-FF23-55A2-F678-1B9B6CB8E1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93954" y="161432"/>
            <a:ext cx="5040237" cy="5552309"/>
          </a:xfrm>
        </p:spPr>
      </p:pic>
      <p:pic>
        <p:nvPicPr>
          <p:cNvPr id="8" name="Picture 7">
            <a:extLst>
              <a:ext uri="{FF2B5EF4-FFF2-40B4-BE49-F238E27FC236}">
                <a16:creationId xmlns:a16="http://schemas.microsoft.com/office/drawing/2014/main" id="{BB85A701-2B6D-559E-4E94-D53CEF5C2B3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2495" y="2181331"/>
            <a:ext cx="6350762" cy="4515237"/>
          </a:xfrm>
          <a:prstGeom prst="rect">
            <a:avLst/>
          </a:prstGeom>
        </p:spPr>
      </p:pic>
    </p:spTree>
    <p:extLst>
      <p:ext uri="{BB962C8B-B14F-4D97-AF65-F5344CB8AC3E}">
        <p14:creationId xmlns:p14="http://schemas.microsoft.com/office/powerpoint/2010/main" val="35897037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1ACB0-30D5-0A63-7D65-8E3D89020DBE}"/>
              </a:ext>
            </a:extLst>
          </p:cNvPr>
          <p:cNvSpPr>
            <a:spLocks noGrp="1"/>
          </p:cNvSpPr>
          <p:nvPr>
            <p:ph type="title"/>
          </p:nvPr>
        </p:nvSpPr>
        <p:spPr/>
        <p:txBody>
          <a:bodyPr/>
          <a:lstStyle/>
          <a:p>
            <a:r>
              <a:rPr lang="en-US" dirty="0"/>
              <a:t>Catalog / </a:t>
            </a:r>
            <a:r>
              <a:rPr lang="en-US" dirty="0" err="1"/>
              <a:t>Aquisitions</a:t>
            </a:r>
            <a:endParaRPr lang="en-US" dirty="0"/>
          </a:p>
        </p:txBody>
      </p:sp>
      <p:sp>
        <p:nvSpPr>
          <p:cNvPr id="3" name="Content Placeholder 2">
            <a:extLst>
              <a:ext uri="{FF2B5EF4-FFF2-40B4-BE49-F238E27FC236}">
                <a16:creationId xmlns:a16="http://schemas.microsoft.com/office/drawing/2014/main" id="{39465484-113A-E84B-06FC-02994D299893}"/>
              </a:ext>
            </a:extLst>
          </p:cNvPr>
          <p:cNvSpPr>
            <a:spLocks noGrp="1"/>
          </p:cNvSpPr>
          <p:nvPr>
            <p:ph idx="1"/>
          </p:nvPr>
        </p:nvSpPr>
        <p:spPr/>
        <p:txBody>
          <a:bodyPr/>
          <a:lstStyle/>
          <a:p>
            <a:r>
              <a:rPr lang="en-US" dirty="0"/>
              <a:t>Add a Part Number when adding items, if the Collation Final is not checked</a:t>
            </a:r>
          </a:p>
        </p:txBody>
      </p:sp>
    </p:spTree>
    <p:extLst>
      <p:ext uri="{BB962C8B-B14F-4D97-AF65-F5344CB8AC3E}">
        <p14:creationId xmlns:p14="http://schemas.microsoft.com/office/powerpoint/2010/main" val="3396914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FB7A2A-8D35-DB91-1843-852BAF4DFFAA}"/>
              </a:ext>
            </a:extLst>
          </p:cNvPr>
          <p:cNvSpPr>
            <a:spLocks noGrp="1"/>
          </p:cNvSpPr>
          <p:nvPr>
            <p:ph type="title"/>
          </p:nvPr>
        </p:nvSpPr>
        <p:spPr>
          <a:xfrm>
            <a:off x="838200" y="365125"/>
            <a:ext cx="5641428" cy="1889344"/>
          </a:xfrm>
        </p:spPr>
        <p:txBody>
          <a:bodyPr>
            <a:normAutofit/>
          </a:bodyPr>
          <a:lstStyle/>
          <a:p>
            <a:r>
              <a:rPr lang="en-US" dirty="0"/>
              <a:t>Catalog / </a:t>
            </a:r>
            <a:r>
              <a:rPr lang="en-US" dirty="0" err="1"/>
              <a:t>Weborder</a:t>
            </a:r>
            <a:r>
              <a:rPr lang="en-US" dirty="0"/>
              <a:t> / </a:t>
            </a:r>
            <a:r>
              <a:rPr lang="en-US" dirty="0" err="1"/>
              <a:t>Webopac</a:t>
            </a:r>
            <a:endParaRPr lang="en-US" dirty="0"/>
          </a:p>
        </p:txBody>
      </p:sp>
      <p:sp>
        <p:nvSpPr>
          <p:cNvPr id="3" name="Content Placeholder 2">
            <a:extLst>
              <a:ext uri="{FF2B5EF4-FFF2-40B4-BE49-F238E27FC236}">
                <a16:creationId xmlns:a16="http://schemas.microsoft.com/office/drawing/2014/main" id="{B04EE838-BE1E-55FF-2A38-E35D76181F39}"/>
              </a:ext>
            </a:extLst>
          </p:cNvPr>
          <p:cNvSpPr>
            <a:spLocks noGrp="1"/>
          </p:cNvSpPr>
          <p:nvPr>
            <p:ph sz="half" idx="1"/>
          </p:nvPr>
        </p:nvSpPr>
        <p:spPr>
          <a:xfrm>
            <a:off x="838200" y="2617076"/>
            <a:ext cx="5181600" cy="3739274"/>
          </a:xfrm>
        </p:spPr>
        <p:txBody>
          <a:bodyPr/>
          <a:lstStyle/>
          <a:p>
            <a:r>
              <a:rPr lang="en-US" dirty="0"/>
              <a:t>Suppress download links for </a:t>
            </a:r>
            <a:r>
              <a:rPr lang="en-US" dirty="0" err="1"/>
              <a:t>epackages</a:t>
            </a:r>
            <a:r>
              <a:rPr lang="en-US" dirty="0"/>
              <a:t> that are designated “Staff only”</a:t>
            </a:r>
          </a:p>
        </p:txBody>
      </p:sp>
      <p:pic>
        <p:nvPicPr>
          <p:cNvPr id="6" name="Content Placeholder 5">
            <a:extLst>
              <a:ext uri="{FF2B5EF4-FFF2-40B4-BE49-F238E27FC236}">
                <a16:creationId xmlns:a16="http://schemas.microsoft.com/office/drawing/2014/main" id="{5735DD8D-C226-9B65-2E93-550F2F7A5A3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792774" y="930166"/>
            <a:ext cx="5268529" cy="5268529"/>
          </a:xfrm>
        </p:spPr>
      </p:pic>
      <p:sp>
        <p:nvSpPr>
          <p:cNvPr id="7" name="Oval 6">
            <a:extLst>
              <a:ext uri="{FF2B5EF4-FFF2-40B4-BE49-F238E27FC236}">
                <a16:creationId xmlns:a16="http://schemas.microsoft.com/office/drawing/2014/main" id="{42595788-095B-60D7-EE75-021AD98B8156}"/>
              </a:ext>
            </a:extLst>
          </p:cNvPr>
          <p:cNvSpPr/>
          <p:nvPr/>
        </p:nvSpPr>
        <p:spPr>
          <a:xfrm>
            <a:off x="6653048" y="4461642"/>
            <a:ext cx="4416972" cy="646386"/>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5144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BF88-E922-21D8-E125-E312DC6AD58D}"/>
              </a:ext>
            </a:extLst>
          </p:cNvPr>
          <p:cNvSpPr>
            <a:spLocks noGrp="1"/>
          </p:cNvSpPr>
          <p:nvPr>
            <p:ph type="title"/>
          </p:nvPr>
        </p:nvSpPr>
        <p:spPr/>
        <p:txBody>
          <a:bodyPr/>
          <a:lstStyle/>
          <a:p>
            <a:r>
              <a:rPr lang="en-US" dirty="0"/>
              <a:t>Materials Request</a:t>
            </a:r>
          </a:p>
        </p:txBody>
      </p:sp>
      <p:sp>
        <p:nvSpPr>
          <p:cNvPr id="4" name="Content Placeholder 3">
            <a:extLst>
              <a:ext uri="{FF2B5EF4-FFF2-40B4-BE49-F238E27FC236}">
                <a16:creationId xmlns:a16="http://schemas.microsoft.com/office/drawing/2014/main" id="{7729E1BD-C9E2-2583-8F4C-2943EE114DD7}"/>
              </a:ext>
            </a:extLst>
          </p:cNvPr>
          <p:cNvSpPr>
            <a:spLocks noGrp="1"/>
          </p:cNvSpPr>
          <p:nvPr>
            <p:ph sz="half" idx="1"/>
          </p:nvPr>
        </p:nvSpPr>
        <p:spPr/>
        <p:txBody>
          <a:bodyPr/>
          <a:lstStyle/>
          <a:p>
            <a:r>
              <a:rPr lang="en-US" dirty="0"/>
              <a:t>Assign the full quantity of consumables (making sure not to pull from deleted shelves or holdings)</a:t>
            </a:r>
          </a:p>
          <a:p>
            <a:endParaRPr lang="en-US" dirty="0"/>
          </a:p>
        </p:txBody>
      </p:sp>
      <p:pic>
        <p:nvPicPr>
          <p:cNvPr id="7" name="Content Placeholder 6">
            <a:extLst>
              <a:ext uri="{FF2B5EF4-FFF2-40B4-BE49-F238E27FC236}">
                <a16:creationId xmlns:a16="http://schemas.microsoft.com/office/drawing/2014/main" id="{C3EE13A6-908D-7B01-FE37-C44F6591382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86794" y="1822970"/>
            <a:ext cx="5566096" cy="2200549"/>
          </a:xfrm>
        </p:spPr>
      </p:pic>
    </p:spTree>
    <p:extLst>
      <p:ext uri="{BB962C8B-B14F-4D97-AF65-F5344CB8AC3E}">
        <p14:creationId xmlns:p14="http://schemas.microsoft.com/office/powerpoint/2010/main" val="25014589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FFCE7-F657-2839-CFDA-5B5C7CCDC8DE}"/>
              </a:ext>
            </a:extLst>
          </p:cNvPr>
          <p:cNvSpPr>
            <a:spLocks noGrp="1"/>
          </p:cNvSpPr>
          <p:nvPr>
            <p:ph type="title"/>
          </p:nvPr>
        </p:nvSpPr>
        <p:spPr/>
        <p:txBody>
          <a:bodyPr/>
          <a:lstStyle/>
          <a:p>
            <a:r>
              <a:rPr lang="en-US" dirty="0"/>
              <a:t>Circulation</a:t>
            </a:r>
          </a:p>
        </p:txBody>
      </p:sp>
      <p:sp>
        <p:nvSpPr>
          <p:cNvPr id="3" name="Content Placeholder 2">
            <a:extLst>
              <a:ext uri="{FF2B5EF4-FFF2-40B4-BE49-F238E27FC236}">
                <a16:creationId xmlns:a16="http://schemas.microsoft.com/office/drawing/2014/main" id="{1FA3013D-F500-9699-B473-6A01BE7471D9}"/>
              </a:ext>
            </a:extLst>
          </p:cNvPr>
          <p:cNvSpPr>
            <a:spLocks noGrp="1"/>
          </p:cNvSpPr>
          <p:nvPr>
            <p:ph sz="half" idx="1"/>
          </p:nvPr>
        </p:nvSpPr>
        <p:spPr>
          <a:xfrm>
            <a:off x="838200" y="1690688"/>
            <a:ext cx="4301359" cy="4665662"/>
          </a:xfrm>
        </p:spPr>
        <p:txBody>
          <a:bodyPr/>
          <a:lstStyle/>
          <a:p>
            <a:r>
              <a:rPr lang="en-US" dirty="0"/>
              <a:t>Batch Check-in directory fix</a:t>
            </a:r>
          </a:p>
        </p:txBody>
      </p:sp>
      <p:sp>
        <p:nvSpPr>
          <p:cNvPr id="6" name="Content Placeholder 5">
            <a:extLst>
              <a:ext uri="{FF2B5EF4-FFF2-40B4-BE49-F238E27FC236}">
                <a16:creationId xmlns:a16="http://schemas.microsoft.com/office/drawing/2014/main" id="{AC15DC6D-2755-0217-1DE0-6094D08EFF6E}"/>
              </a:ext>
            </a:extLst>
          </p:cNvPr>
          <p:cNvSpPr>
            <a:spLocks noGrp="1"/>
          </p:cNvSpPr>
          <p:nvPr>
            <p:ph sz="half" idx="2"/>
          </p:nvPr>
        </p:nvSpPr>
        <p:spPr/>
        <p:txBody>
          <a:bodyPr/>
          <a:lstStyle/>
          <a:p>
            <a:endParaRPr lang="en-US"/>
          </a:p>
        </p:txBody>
      </p:sp>
      <p:pic>
        <p:nvPicPr>
          <p:cNvPr id="5" name="Picture 4">
            <a:extLst>
              <a:ext uri="{FF2B5EF4-FFF2-40B4-BE49-F238E27FC236}">
                <a16:creationId xmlns:a16="http://schemas.microsoft.com/office/drawing/2014/main" id="{60052389-89A1-D157-7037-27C4F8F3EA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9240" y="720405"/>
            <a:ext cx="7289314" cy="5506974"/>
          </a:xfrm>
          <a:prstGeom prst="rect">
            <a:avLst/>
          </a:prstGeom>
        </p:spPr>
      </p:pic>
    </p:spTree>
    <p:extLst>
      <p:ext uri="{BB962C8B-B14F-4D97-AF65-F5344CB8AC3E}">
        <p14:creationId xmlns:p14="http://schemas.microsoft.com/office/powerpoint/2010/main" val="14396002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46D03-B570-B27B-7C55-67F9CA7A91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0A25B2B-B8C1-F576-EA65-E43FE008D4A5}"/>
              </a:ext>
            </a:extLst>
          </p:cNvPr>
          <p:cNvSpPr>
            <a:spLocks noGrp="1"/>
          </p:cNvSpPr>
          <p:nvPr>
            <p:ph type="title"/>
          </p:nvPr>
        </p:nvSpPr>
        <p:spPr/>
        <p:txBody>
          <a:bodyPr/>
          <a:lstStyle/>
          <a:p>
            <a:r>
              <a:rPr lang="en-US" dirty="0"/>
              <a:t>KLAS Core</a:t>
            </a:r>
          </a:p>
        </p:txBody>
      </p:sp>
      <p:sp>
        <p:nvSpPr>
          <p:cNvPr id="3" name="Content Placeholder 2">
            <a:extLst>
              <a:ext uri="{FF2B5EF4-FFF2-40B4-BE49-F238E27FC236}">
                <a16:creationId xmlns:a16="http://schemas.microsoft.com/office/drawing/2014/main" id="{642975E0-94BD-2D6A-FA9A-4772D6A1DABB}"/>
              </a:ext>
            </a:extLst>
          </p:cNvPr>
          <p:cNvSpPr>
            <a:spLocks noGrp="1"/>
          </p:cNvSpPr>
          <p:nvPr>
            <p:ph idx="1"/>
          </p:nvPr>
        </p:nvSpPr>
        <p:spPr/>
        <p:txBody>
          <a:bodyPr/>
          <a:lstStyle/>
          <a:p>
            <a:r>
              <a:rPr lang="en-US" dirty="0"/>
              <a:t>Full System Backup temp storage improvement</a:t>
            </a:r>
          </a:p>
          <a:p>
            <a:r>
              <a:rPr lang="en-US" dirty="0"/>
              <a:t>Code File Maintenance</a:t>
            </a:r>
          </a:p>
          <a:p>
            <a:pPr lvl="1"/>
            <a:r>
              <a:rPr lang="en-US" dirty="0"/>
              <a:t>Character limit for Codes increased to 15</a:t>
            </a:r>
          </a:p>
          <a:p>
            <a:r>
              <a:rPr lang="en-US" dirty="0"/>
              <a:t>Blocks Maintenance</a:t>
            </a:r>
          </a:p>
          <a:p>
            <a:pPr lvl="1"/>
            <a:r>
              <a:rPr lang="en-US" dirty="0"/>
              <a:t>Blocks now sort by Block ID Number</a:t>
            </a:r>
          </a:p>
          <a:p>
            <a:pPr lvl="1"/>
            <a:r>
              <a:rPr lang="en-US" dirty="0"/>
              <a:t>System Blocks can no longer be Copied</a:t>
            </a:r>
          </a:p>
          <a:p>
            <a:pPr lvl="1"/>
            <a:r>
              <a:rPr lang="en-US" dirty="0"/>
              <a:t>IDs lower than 1000 can no longer be manually entered</a:t>
            </a:r>
          </a:p>
          <a:p>
            <a:endParaRPr lang="en-US" dirty="0"/>
          </a:p>
        </p:txBody>
      </p:sp>
    </p:spTree>
    <p:extLst>
      <p:ext uri="{BB962C8B-B14F-4D97-AF65-F5344CB8AC3E}">
        <p14:creationId xmlns:p14="http://schemas.microsoft.com/office/powerpoint/2010/main" val="356671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0839-DD0B-F55A-5C43-8C25A654EA8A}"/>
              </a:ext>
            </a:extLst>
          </p:cNvPr>
          <p:cNvSpPr>
            <a:spLocks noGrp="1"/>
          </p:cNvSpPr>
          <p:nvPr>
            <p:ph type="title"/>
          </p:nvPr>
        </p:nvSpPr>
        <p:spPr>
          <a:effectLst>
            <a:outerShdw dist="50800" dir="16200000" rotWithShape="0">
              <a:schemeClr val="accent2"/>
            </a:outerShdw>
          </a:effectLst>
        </p:spPr>
        <p:txBody>
          <a:bodyPr/>
          <a:lstStyle/>
          <a:p>
            <a:r>
              <a:rPr lang="en-US" sz="6600" cap="small" dirty="0">
                <a:latin typeface="Bahnschrift" panose="020B0502040204020203" pitchFamily="34" charset="0"/>
              </a:rPr>
              <a:t>Questions </a:t>
            </a:r>
            <a:r>
              <a:rPr lang="en-US" sz="4800" cap="small" dirty="0">
                <a:latin typeface="Bahnschrift" panose="020B0502040204020203" pitchFamily="34" charset="0"/>
              </a:rPr>
              <a:t>&amp; </a:t>
            </a:r>
            <a:r>
              <a:rPr lang="en-US" sz="6600" cap="small" dirty="0">
                <a:latin typeface="Bahnschrift" panose="020B0502040204020203" pitchFamily="34" charset="0"/>
              </a:rPr>
              <a:t>Answers</a:t>
            </a:r>
            <a:endParaRPr lang="en-US" cap="small" dirty="0">
              <a:latin typeface="Bahnschrift" panose="020B0502040204020203" pitchFamily="34" charset="0"/>
            </a:endParaRPr>
          </a:p>
        </p:txBody>
      </p:sp>
      <p:pic>
        <p:nvPicPr>
          <p:cNvPr id="3" name="Picture 2" descr="#KLAS UC 2025 conference logo">
            <a:extLst>
              <a:ext uri="{FF2B5EF4-FFF2-40B4-BE49-F238E27FC236}">
                <a16:creationId xmlns:a16="http://schemas.microsoft.com/office/drawing/2014/main" id="{B15C0CA8-2E78-8248-76FD-AF93EF6C59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2889" y="4681728"/>
            <a:ext cx="2176272" cy="2176272"/>
          </a:xfrm>
          <a:prstGeom prst="rect">
            <a:avLst/>
          </a:prstGeom>
        </p:spPr>
      </p:pic>
    </p:spTree>
    <p:extLst>
      <p:ext uri="{BB962C8B-B14F-4D97-AF65-F5344CB8AC3E}">
        <p14:creationId xmlns:p14="http://schemas.microsoft.com/office/powerpoint/2010/main" val="41004602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955B1C-D6AA-BD7A-F2DC-A6A0616B47CB}"/>
              </a:ext>
            </a:extLst>
          </p:cNvPr>
          <p:cNvSpPr>
            <a:spLocks noGrp="1"/>
          </p:cNvSpPr>
          <p:nvPr>
            <p:ph type="title"/>
          </p:nvPr>
        </p:nvSpPr>
        <p:spPr/>
        <p:txBody>
          <a:bodyPr/>
          <a:lstStyle/>
          <a:p>
            <a:r>
              <a:rPr lang="en-US" dirty="0"/>
              <a:t>Materials Request - Emails</a:t>
            </a:r>
          </a:p>
        </p:txBody>
      </p:sp>
      <p:sp>
        <p:nvSpPr>
          <p:cNvPr id="4" name="Content Placeholder 3">
            <a:extLst>
              <a:ext uri="{FF2B5EF4-FFF2-40B4-BE49-F238E27FC236}">
                <a16:creationId xmlns:a16="http://schemas.microsoft.com/office/drawing/2014/main" id="{31C97C8C-076A-542C-FCD3-1B4ADBAA9B32}"/>
              </a:ext>
            </a:extLst>
          </p:cNvPr>
          <p:cNvSpPr>
            <a:spLocks noGrp="1"/>
          </p:cNvSpPr>
          <p:nvPr>
            <p:ph sz="half" idx="1"/>
          </p:nvPr>
        </p:nvSpPr>
        <p:spPr/>
        <p:txBody>
          <a:bodyPr/>
          <a:lstStyle/>
          <a:p>
            <a:r>
              <a:rPr lang="en-US" dirty="0"/>
              <a:t>New Options:</a:t>
            </a:r>
          </a:p>
          <a:p>
            <a:pPr lvl="1"/>
            <a:r>
              <a:rPr lang="en-US" dirty="0"/>
              <a:t>Tracking number</a:t>
            </a:r>
          </a:p>
          <a:p>
            <a:pPr lvl="1"/>
            <a:r>
              <a:rPr lang="en-US" dirty="0"/>
              <a:t>Reporting period</a:t>
            </a:r>
          </a:p>
          <a:p>
            <a:endParaRPr lang="en-US" dirty="0"/>
          </a:p>
        </p:txBody>
      </p:sp>
      <p:pic>
        <p:nvPicPr>
          <p:cNvPr id="7" name="Content Placeholder 6">
            <a:extLst>
              <a:ext uri="{FF2B5EF4-FFF2-40B4-BE49-F238E27FC236}">
                <a16:creationId xmlns:a16="http://schemas.microsoft.com/office/drawing/2014/main" id="{32F5482C-7C52-213D-1F11-E96FB957386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89239" y="1492699"/>
            <a:ext cx="7095182" cy="3674613"/>
          </a:xfrm>
        </p:spPr>
      </p:pic>
    </p:spTree>
    <p:extLst>
      <p:ext uri="{BB962C8B-B14F-4D97-AF65-F5344CB8AC3E}">
        <p14:creationId xmlns:p14="http://schemas.microsoft.com/office/powerpoint/2010/main" val="718706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392B1-63E0-2CC3-1FA8-0338724BB611}"/>
              </a:ext>
            </a:extLst>
          </p:cNvPr>
          <p:cNvSpPr>
            <a:spLocks noGrp="1"/>
          </p:cNvSpPr>
          <p:nvPr>
            <p:ph type="title"/>
          </p:nvPr>
        </p:nvSpPr>
        <p:spPr/>
        <p:txBody>
          <a:bodyPr/>
          <a:lstStyle/>
          <a:p>
            <a:r>
              <a:rPr lang="en-US" dirty="0"/>
              <a:t>Materials Request </a:t>
            </a:r>
          </a:p>
        </p:txBody>
      </p:sp>
      <p:sp>
        <p:nvSpPr>
          <p:cNvPr id="3" name="Content Placeholder 2">
            <a:extLst>
              <a:ext uri="{FF2B5EF4-FFF2-40B4-BE49-F238E27FC236}">
                <a16:creationId xmlns:a16="http://schemas.microsoft.com/office/drawing/2014/main" id="{A8B8E462-7762-367A-9C17-1729F555965F}"/>
              </a:ext>
            </a:extLst>
          </p:cNvPr>
          <p:cNvSpPr>
            <a:spLocks noGrp="1"/>
          </p:cNvSpPr>
          <p:nvPr>
            <p:ph sz="half" idx="1"/>
          </p:nvPr>
        </p:nvSpPr>
        <p:spPr/>
        <p:txBody>
          <a:bodyPr/>
          <a:lstStyle/>
          <a:p>
            <a:r>
              <a:rPr lang="en-US" dirty="0"/>
              <a:t>Temp Titles – ISBN corrections</a:t>
            </a:r>
          </a:p>
          <a:p>
            <a:r>
              <a:rPr lang="en-US" dirty="0"/>
              <a:t>Set MR Header status based on line action</a:t>
            </a:r>
          </a:p>
        </p:txBody>
      </p:sp>
      <p:pic>
        <p:nvPicPr>
          <p:cNvPr id="6" name="Content Placeholder 5">
            <a:extLst>
              <a:ext uri="{FF2B5EF4-FFF2-40B4-BE49-F238E27FC236}">
                <a16:creationId xmlns:a16="http://schemas.microsoft.com/office/drawing/2014/main" id="{806818F0-714B-771E-9DAF-6C674262866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740054" y="867974"/>
            <a:ext cx="6244367" cy="4397709"/>
          </a:xfrm>
        </p:spPr>
      </p:pic>
      <p:sp>
        <p:nvSpPr>
          <p:cNvPr id="7" name="Oval 6">
            <a:extLst>
              <a:ext uri="{FF2B5EF4-FFF2-40B4-BE49-F238E27FC236}">
                <a16:creationId xmlns:a16="http://schemas.microsoft.com/office/drawing/2014/main" id="{F1801924-CED1-CEB7-0F18-87389147C48D}"/>
              </a:ext>
            </a:extLst>
          </p:cNvPr>
          <p:cNvSpPr/>
          <p:nvPr/>
        </p:nvSpPr>
        <p:spPr>
          <a:xfrm>
            <a:off x="6329855" y="4023519"/>
            <a:ext cx="1529255" cy="851338"/>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797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21"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heel(1)">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B1109-E11F-D45A-C5F2-B0A06C9B46B8}"/>
              </a:ext>
            </a:extLst>
          </p:cNvPr>
          <p:cNvSpPr>
            <a:spLocks noGrp="1"/>
          </p:cNvSpPr>
          <p:nvPr>
            <p:ph type="title"/>
          </p:nvPr>
        </p:nvSpPr>
        <p:spPr/>
        <p:txBody>
          <a:bodyPr/>
          <a:lstStyle/>
          <a:p>
            <a:r>
              <a:rPr lang="en-US" dirty="0"/>
              <a:t>Mat Request / Acquisitions</a:t>
            </a:r>
          </a:p>
        </p:txBody>
      </p:sp>
      <p:sp>
        <p:nvSpPr>
          <p:cNvPr id="3" name="Content Placeholder 2">
            <a:extLst>
              <a:ext uri="{FF2B5EF4-FFF2-40B4-BE49-F238E27FC236}">
                <a16:creationId xmlns:a16="http://schemas.microsoft.com/office/drawing/2014/main" id="{C5A3F31D-F50A-3475-26A1-90C095D06022}"/>
              </a:ext>
            </a:extLst>
          </p:cNvPr>
          <p:cNvSpPr>
            <a:spLocks noGrp="1"/>
          </p:cNvSpPr>
          <p:nvPr>
            <p:ph idx="1"/>
          </p:nvPr>
        </p:nvSpPr>
        <p:spPr/>
        <p:txBody>
          <a:bodyPr/>
          <a:lstStyle/>
          <a:p>
            <a:r>
              <a:rPr lang="en-US" dirty="0"/>
              <a:t>Stop a MR Line from being added to a second PO</a:t>
            </a:r>
          </a:p>
          <a:p>
            <a:endParaRPr lang="en-US" dirty="0"/>
          </a:p>
        </p:txBody>
      </p:sp>
      <p:pic>
        <p:nvPicPr>
          <p:cNvPr id="5" name="Picture 4">
            <a:extLst>
              <a:ext uri="{FF2B5EF4-FFF2-40B4-BE49-F238E27FC236}">
                <a16:creationId xmlns:a16="http://schemas.microsoft.com/office/drawing/2014/main" id="{AC2FA9A4-FA17-F295-9570-2D306777D8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1559" y="2474692"/>
            <a:ext cx="7388882" cy="3531970"/>
          </a:xfrm>
          <a:prstGeom prst="rect">
            <a:avLst/>
          </a:prstGeom>
        </p:spPr>
      </p:pic>
      <p:sp>
        <p:nvSpPr>
          <p:cNvPr id="6" name="Oval 5">
            <a:extLst>
              <a:ext uri="{FF2B5EF4-FFF2-40B4-BE49-F238E27FC236}">
                <a16:creationId xmlns:a16="http://schemas.microsoft.com/office/drawing/2014/main" id="{C355BAE7-4B3B-F95C-0487-B2C27383D419}"/>
              </a:ext>
            </a:extLst>
          </p:cNvPr>
          <p:cNvSpPr/>
          <p:nvPr/>
        </p:nvSpPr>
        <p:spPr>
          <a:xfrm>
            <a:off x="6999889" y="4681099"/>
            <a:ext cx="3279228" cy="1325563"/>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60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D5711-7B85-2E75-0E04-A6BA31EEE2A2}"/>
              </a:ext>
            </a:extLst>
          </p:cNvPr>
          <p:cNvSpPr>
            <a:spLocks noGrp="1"/>
          </p:cNvSpPr>
          <p:nvPr>
            <p:ph type="title"/>
          </p:nvPr>
        </p:nvSpPr>
        <p:spPr/>
        <p:txBody>
          <a:bodyPr/>
          <a:lstStyle/>
          <a:p>
            <a:r>
              <a:rPr lang="en-US" dirty="0"/>
              <a:t>Mat Request - Invoices</a:t>
            </a:r>
          </a:p>
        </p:txBody>
      </p:sp>
      <p:sp>
        <p:nvSpPr>
          <p:cNvPr id="4" name="Content Placeholder 3">
            <a:extLst>
              <a:ext uri="{FF2B5EF4-FFF2-40B4-BE49-F238E27FC236}">
                <a16:creationId xmlns:a16="http://schemas.microsoft.com/office/drawing/2014/main" id="{A3CDEEF5-63F7-C015-940C-1CDD1EF5FC88}"/>
              </a:ext>
            </a:extLst>
          </p:cNvPr>
          <p:cNvSpPr>
            <a:spLocks noGrp="1"/>
          </p:cNvSpPr>
          <p:nvPr>
            <p:ph sz="half" idx="1"/>
          </p:nvPr>
        </p:nvSpPr>
        <p:spPr/>
        <p:txBody>
          <a:bodyPr/>
          <a:lstStyle/>
          <a:p>
            <a:r>
              <a:rPr lang="en-US" dirty="0"/>
              <a:t>New Invoice function for Mat Requests</a:t>
            </a:r>
          </a:p>
          <a:p>
            <a:r>
              <a:rPr lang="en-US" dirty="0"/>
              <a:t>New Invoice Tab</a:t>
            </a:r>
          </a:p>
          <a:p>
            <a:pPr lvl="1"/>
            <a:r>
              <a:rPr lang="en-US" dirty="0"/>
              <a:t>make sure F5 refresh works</a:t>
            </a:r>
          </a:p>
          <a:p>
            <a:endParaRPr lang="en-US" dirty="0"/>
          </a:p>
        </p:txBody>
      </p:sp>
      <p:pic>
        <p:nvPicPr>
          <p:cNvPr id="7" name="Content Placeholder 6">
            <a:extLst>
              <a:ext uri="{FF2B5EF4-FFF2-40B4-BE49-F238E27FC236}">
                <a16:creationId xmlns:a16="http://schemas.microsoft.com/office/drawing/2014/main" id="{C1049BDD-730C-2959-9032-32FF63587C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359261"/>
            <a:ext cx="6973501" cy="4665662"/>
          </a:xfrm>
        </p:spPr>
      </p:pic>
      <p:sp>
        <p:nvSpPr>
          <p:cNvPr id="8" name="Oval 7">
            <a:extLst>
              <a:ext uri="{FF2B5EF4-FFF2-40B4-BE49-F238E27FC236}">
                <a16:creationId xmlns:a16="http://schemas.microsoft.com/office/drawing/2014/main" id="{3490D04F-4355-0497-FC5A-CE66D5CE6099}"/>
              </a:ext>
            </a:extLst>
          </p:cNvPr>
          <p:cNvSpPr/>
          <p:nvPr/>
        </p:nvSpPr>
        <p:spPr>
          <a:xfrm>
            <a:off x="7378264" y="1690688"/>
            <a:ext cx="1387364" cy="804041"/>
          </a:xfrm>
          <a:prstGeom prst="ellipse">
            <a:avLst/>
          </a:prstGeom>
          <a:noFill/>
          <a:ln w="254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1343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par>
                                <p:cTn id="7" presetID="21" presetClass="entr" presetSubtype="1"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Effect transition="in" filter="wheel(1)">
                                      <p:cBhvr>
                                        <p:cTn id="9" dur="2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12FAE-CFED-61B6-8924-0B19ECEAA9D7}"/>
              </a:ext>
            </a:extLst>
          </p:cNvPr>
          <p:cNvSpPr>
            <a:spLocks noGrp="1"/>
          </p:cNvSpPr>
          <p:nvPr>
            <p:ph type="title"/>
          </p:nvPr>
        </p:nvSpPr>
        <p:spPr/>
        <p:txBody>
          <a:bodyPr/>
          <a:lstStyle/>
          <a:p>
            <a:r>
              <a:rPr lang="en-US" dirty="0"/>
              <a:t>Mat Request - Invoices</a:t>
            </a:r>
          </a:p>
        </p:txBody>
      </p:sp>
      <p:sp>
        <p:nvSpPr>
          <p:cNvPr id="3" name="Content Placeholder 2">
            <a:extLst>
              <a:ext uri="{FF2B5EF4-FFF2-40B4-BE49-F238E27FC236}">
                <a16:creationId xmlns:a16="http://schemas.microsoft.com/office/drawing/2014/main" id="{AB54135E-C189-8EBA-7E95-E781AA2F7F59}"/>
              </a:ext>
            </a:extLst>
          </p:cNvPr>
          <p:cNvSpPr>
            <a:spLocks noGrp="1"/>
          </p:cNvSpPr>
          <p:nvPr>
            <p:ph sz="half" idx="1"/>
          </p:nvPr>
        </p:nvSpPr>
        <p:spPr/>
        <p:txBody>
          <a:bodyPr/>
          <a:lstStyle/>
          <a:p>
            <a:r>
              <a:rPr lang="en-US" dirty="0"/>
              <a:t>New - Generate Invoice function </a:t>
            </a:r>
          </a:p>
          <a:p>
            <a:pPr lvl="1"/>
            <a:r>
              <a:rPr lang="en-US" dirty="0"/>
              <a:t>On Functions menu</a:t>
            </a:r>
          </a:p>
          <a:p>
            <a:pPr lvl="1"/>
            <a:r>
              <a:rPr lang="en-US" dirty="0"/>
              <a:t>Based on MR lines</a:t>
            </a:r>
          </a:p>
          <a:p>
            <a:r>
              <a:rPr lang="en-US" dirty="0"/>
              <a:t>Set up Invoice </a:t>
            </a:r>
            <a:r>
              <a:rPr lang="en-US" dirty="0" err="1"/>
              <a:t>Linetype</a:t>
            </a:r>
            <a:r>
              <a:rPr lang="en-US" dirty="0"/>
              <a:t> </a:t>
            </a:r>
            <a:r>
              <a:rPr lang="en-US" dirty="0" err="1"/>
              <a:t>crossref</a:t>
            </a:r>
            <a:r>
              <a:rPr lang="en-US" dirty="0"/>
              <a:t> for pricing</a:t>
            </a:r>
          </a:p>
          <a:p>
            <a:pPr lvl="1"/>
            <a:r>
              <a:rPr lang="en-US" dirty="0"/>
              <a:t>Ask Keystone for assistance</a:t>
            </a:r>
          </a:p>
          <a:p>
            <a:endParaRPr lang="en-US" dirty="0"/>
          </a:p>
        </p:txBody>
      </p:sp>
      <p:pic>
        <p:nvPicPr>
          <p:cNvPr id="6" name="Content Placeholder 5">
            <a:extLst>
              <a:ext uri="{FF2B5EF4-FFF2-40B4-BE49-F238E27FC236}">
                <a16:creationId xmlns:a16="http://schemas.microsoft.com/office/drawing/2014/main" id="{FCF4092E-E655-481E-8D57-82190E3979C9}"/>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352118" y="1056290"/>
            <a:ext cx="5477385" cy="5300060"/>
          </a:xfrm>
        </p:spPr>
      </p:pic>
    </p:spTree>
    <p:extLst>
      <p:ext uri="{BB962C8B-B14F-4D97-AF65-F5344CB8AC3E}">
        <p14:creationId xmlns:p14="http://schemas.microsoft.com/office/powerpoint/2010/main" val="368645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DE45C-A88E-19DE-3A75-55F52CCD45E8}"/>
              </a:ext>
            </a:extLst>
          </p:cNvPr>
          <p:cNvSpPr>
            <a:spLocks noGrp="1"/>
          </p:cNvSpPr>
          <p:nvPr>
            <p:ph type="title"/>
          </p:nvPr>
        </p:nvSpPr>
        <p:spPr/>
        <p:txBody>
          <a:bodyPr/>
          <a:lstStyle/>
          <a:p>
            <a:r>
              <a:rPr lang="en-US" dirty="0"/>
              <a:t>Materials Request</a:t>
            </a:r>
          </a:p>
        </p:txBody>
      </p:sp>
      <p:sp>
        <p:nvSpPr>
          <p:cNvPr id="3" name="Content Placeholder 2">
            <a:extLst>
              <a:ext uri="{FF2B5EF4-FFF2-40B4-BE49-F238E27FC236}">
                <a16:creationId xmlns:a16="http://schemas.microsoft.com/office/drawing/2014/main" id="{3B91E2A5-1D10-728B-F77E-3D0D3EF83B2C}"/>
              </a:ext>
            </a:extLst>
          </p:cNvPr>
          <p:cNvSpPr>
            <a:spLocks noGrp="1"/>
          </p:cNvSpPr>
          <p:nvPr>
            <p:ph idx="1"/>
          </p:nvPr>
        </p:nvSpPr>
        <p:spPr/>
        <p:txBody>
          <a:bodyPr/>
          <a:lstStyle/>
          <a:p>
            <a:r>
              <a:rPr lang="en-US" dirty="0"/>
              <a:t>COMING SOON: </a:t>
            </a:r>
          </a:p>
          <a:p>
            <a:pPr lvl="1"/>
            <a:r>
              <a:rPr lang="en-US" dirty="0"/>
              <a:t>query on line type</a:t>
            </a:r>
          </a:p>
          <a:p>
            <a:pPr lvl="1"/>
            <a:r>
              <a:rPr lang="en-US" dirty="0"/>
              <a:t>key in Student IDs on the MR Header (instead of selecting from the Find)</a:t>
            </a:r>
          </a:p>
          <a:p>
            <a:endParaRPr lang="en-US" dirty="0"/>
          </a:p>
        </p:txBody>
      </p:sp>
    </p:spTree>
    <p:extLst>
      <p:ext uri="{BB962C8B-B14F-4D97-AF65-F5344CB8AC3E}">
        <p14:creationId xmlns:p14="http://schemas.microsoft.com/office/powerpoint/2010/main" val="8671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uc2025">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Custom 1">
      <a:majorFont>
        <a:latin typeface="Bahnschrift SemiCondensed"/>
        <a:ea typeface=""/>
        <a:cs typeface=""/>
      </a:majorFont>
      <a:minorFont>
        <a:latin typeface="Bahnschrift SemiBold SemiConde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2025Template.potx" id="{6E2C4942-A9F9-4E91-8555-91567A46C500}" vid="{C09FDD63-CB3C-450A-A66B-E0542B75F0ED}"/>
    </a:ext>
  </a:extLst>
</a:theme>
</file>

<file path=ppt/theme/theme2.xml><?xml version="1.0" encoding="utf-8"?>
<a:theme xmlns:a="http://schemas.openxmlformats.org/drawingml/2006/main" name="Office Theme">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ustom 2">
      <a:dk1>
        <a:sysClr val="windowText" lastClr="000000"/>
      </a:dk1>
      <a:lt1>
        <a:sysClr val="window" lastClr="FFFFFF"/>
      </a:lt1>
      <a:dk2>
        <a:srgbClr val="024E3D"/>
      </a:dk2>
      <a:lt2>
        <a:srgbClr val="FFFFFF"/>
      </a:lt2>
      <a:accent1>
        <a:srgbClr val="024E3D"/>
      </a:accent1>
      <a:accent2>
        <a:srgbClr val="227C68"/>
      </a:accent2>
      <a:accent3>
        <a:srgbClr val="478977"/>
      </a:accent3>
      <a:accent4>
        <a:srgbClr val="F28030"/>
      </a:accent4>
      <a:accent5>
        <a:srgbClr val="A72626"/>
      </a:accent5>
      <a:accent6>
        <a:srgbClr val="000000"/>
      </a:accent6>
      <a:hlink>
        <a:srgbClr val="478977"/>
      </a:hlink>
      <a:folHlink>
        <a:srgbClr val="478977"/>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UC2025Template</Template>
  <TotalTime>4605</TotalTime>
  <Words>3065</Words>
  <Application>Microsoft Office PowerPoint</Application>
  <PresentationFormat>Widescreen</PresentationFormat>
  <Paragraphs>226</Paragraphs>
  <Slides>32</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Bahnschrift</vt:lpstr>
      <vt:lpstr>Bahnschrift SemiBold SemiConden</vt:lpstr>
      <vt:lpstr>Bahnschrift SemiCondensed</vt:lpstr>
      <vt:lpstr>Calibri</vt:lpstr>
      <vt:lpstr>uc2025</vt:lpstr>
      <vt:lpstr>New Features for IRC</vt:lpstr>
      <vt:lpstr>Agenda</vt:lpstr>
      <vt:lpstr>Materials Request</vt:lpstr>
      <vt:lpstr>Materials Request - Emails</vt:lpstr>
      <vt:lpstr>Materials Request </vt:lpstr>
      <vt:lpstr>Mat Request / Acquisitions</vt:lpstr>
      <vt:lpstr>Mat Request - Invoices</vt:lpstr>
      <vt:lpstr>Mat Request - Invoices</vt:lpstr>
      <vt:lpstr>Materials Request</vt:lpstr>
      <vt:lpstr>Acquisitions </vt:lpstr>
      <vt:lpstr>Acquisitions / Mat Request</vt:lpstr>
      <vt:lpstr>Acquisitions - Invoices</vt:lpstr>
      <vt:lpstr>Acquisitions - Invoices</vt:lpstr>
      <vt:lpstr>Acquisitions – Invoice Payments</vt:lpstr>
      <vt:lpstr>Acquisitions – Invoice Listing Report</vt:lpstr>
      <vt:lpstr>Acquisitions  - Past Due Invoices Report</vt:lpstr>
      <vt:lpstr>Acquisitions  - Payment Report</vt:lpstr>
      <vt:lpstr>Patron Maintenance</vt:lpstr>
      <vt:lpstr>Patron Queries</vt:lpstr>
      <vt:lpstr>Patron Export</vt:lpstr>
      <vt:lpstr>Patron Find</vt:lpstr>
      <vt:lpstr>Census / Weborder</vt:lpstr>
      <vt:lpstr>WebOrder / WebOPAC</vt:lpstr>
      <vt:lpstr>Patron – Empty module bug</vt:lpstr>
      <vt:lpstr>Catalog</vt:lpstr>
      <vt:lpstr>Catalog</vt:lpstr>
      <vt:lpstr>Catalog / Mat Request </vt:lpstr>
      <vt:lpstr>Catalog / Aquisitions</vt:lpstr>
      <vt:lpstr>Catalog / Weborder / Webopac</vt:lpstr>
      <vt:lpstr>Circulation</vt:lpstr>
      <vt:lpstr>KLAS Core</vt:lpstr>
      <vt:lpstr>Questions &amp; Answers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Katy Patrick</dc:creator>
  <cp:lastModifiedBy>lee higley</cp:lastModifiedBy>
  <cp:revision>19</cp:revision>
  <dcterms:created xsi:type="dcterms:W3CDTF">2025-02-12T18:24:01Z</dcterms:created>
  <dcterms:modified xsi:type="dcterms:W3CDTF">2025-03-14T19:55:09Z</dcterms:modified>
</cp:coreProperties>
</file>