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73" r:id="rId14"/>
    <p:sldId id="270" r:id="rId15"/>
    <p:sldId id="274" r:id="rId16"/>
    <p:sldId id="268" r:id="rId17"/>
    <p:sldId id="269" r:id="rId18"/>
    <p:sldId id="277" r:id="rId19"/>
    <p:sldId id="272" r:id="rId20"/>
    <p:sldId id="278" r:id="rId21"/>
    <p:sldId id="276" r:id="rId22"/>
    <p:sldId id="275"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1" autoAdjust="0"/>
    <p:restoredTop sz="87270" autoAdjust="0"/>
  </p:normalViewPr>
  <p:slideViewPr>
    <p:cSldViewPr snapToGrid="0">
      <p:cViewPr varScale="1">
        <p:scale>
          <a:sx n="81" d="100"/>
          <a:sy n="81" d="100"/>
        </p:scale>
        <p:origin x="9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3A4E2-645C-4511-8CFB-9F6F419F4677}"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4E161-6578-405A-AC26-506321A6CE03}" type="slidenum">
              <a:rPr lang="en-US" smtClean="0"/>
              <a:t>‹#›</a:t>
            </a:fld>
            <a:endParaRPr lang="en-US"/>
          </a:p>
        </p:txBody>
      </p:sp>
    </p:spTree>
    <p:extLst>
      <p:ext uri="{BB962C8B-B14F-4D97-AF65-F5344CB8AC3E}">
        <p14:creationId xmlns:p14="http://schemas.microsoft.com/office/powerpoint/2010/main" val="245736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4E161-6578-405A-AC26-506321A6CE03}" type="slidenum">
              <a:rPr lang="en-US" smtClean="0"/>
              <a:t>4</a:t>
            </a:fld>
            <a:endParaRPr lang="en-US"/>
          </a:p>
        </p:txBody>
      </p:sp>
    </p:spTree>
    <p:extLst>
      <p:ext uri="{BB962C8B-B14F-4D97-AF65-F5344CB8AC3E}">
        <p14:creationId xmlns:p14="http://schemas.microsoft.com/office/powerpoint/2010/main" val="305430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4E161-6578-405A-AC26-506321A6CE03}" type="slidenum">
              <a:rPr lang="en-US" smtClean="0"/>
              <a:t>8</a:t>
            </a:fld>
            <a:endParaRPr lang="en-US"/>
          </a:p>
        </p:txBody>
      </p:sp>
    </p:spTree>
    <p:extLst>
      <p:ext uri="{BB962C8B-B14F-4D97-AF65-F5344CB8AC3E}">
        <p14:creationId xmlns:p14="http://schemas.microsoft.com/office/powerpoint/2010/main" val="28843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4E161-6578-405A-AC26-506321A6CE03}" type="slidenum">
              <a:rPr lang="en-US" smtClean="0"/>
              <a:t>11</a:t>
            </a:fld>
            <a:endParaRPr lang="en-US"/>
          </a:p>
        </p:txBody>
      </p:sp>
    </p:spTree>
    <p:extLst>
      <p:ext uri="{BB962C8B-B14F-4D97-AF65-F5344CB8AC3E}">
        <p14:creationId xmlns:p14="http://schemas.microsoft.com/office/powerpoint/2010/main" val="339147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Mitake is presenting on the Cataloging service end of the Tues 2:30pm LBPD track</a:t>
            </a:r>
          </a:p>
        </p:txBody>
      </p:sp>
      <p:sp>
        <p:nvSpPr>
          <p:cNvPr id="4" name="Slide Number Placeholder 3"/>
          <p:cNvSpPr>
            <a:spLocks noGrp="1"/>
          </p:cNvSpPr>
          <p:nvPr>
            <p:ph type="sldNum" sz="quarter" idx="5"/>
          </p:nvPr>
        </p:nvSpPr>
        <p:spPr/>
        <p:txBody>
          <a:bodyPr/>
          <a:lstStyle/>
          <a:p>
            <a:fld id="{7B04E161-6578-405A-AC26-506321A6CE03}" type="slidenum">
              <a:rPr lang="en-US" smtClean="0"/>
              <a:t>12</a:t>
            </a:fld>
            <a:endParaRPr lang="en-US"/>
          </a:p>
        </p:txBody>
      </p:sp>
    </p:spTree>
    <p:extLst>
      <p:ext uri="{BB962C8B-B14F-4D97-AF65-F5344CB8AC3E}">
        <p14:creationId xmlns:p14="http://schemas.microsoft.com/office/powerpoint/2010/main" val="20903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Auto-add Service Queue – When a Medium Profile is added, the respective Service Queue is added too. Set per Medium and per Library (ex, can be set for DB and DS, without creating queues for Large Type, Braille, and Electronic). 7.8.27, so all should have this.</a:t>
            </a:r>
          </a:p>
          <a:p>
            <a:r>
              <a:rPr lang="en-US" sz="3600" dirty="0"/>
              <a:t>Catalog – Query performance improvement in 7.8.27, bug fixes in 7.8.28</a:t>
            </a:r>
          </a:p>
          <a:p>
            <a:r>
              <a:rPr lang="en-US" sz="3600" dirty="0"/>
              <a:t>Seed Serial – </a:t>
            </a:r>
            <a:r>
              <a:rPr lang="en-US" sz="3600" dirty="0" err="1"/>
              <a:t>HasNow</a:t>
            </a:r>
            <a:r>
              <a:rPr lang="en-US" sz="3600" dirty="0"/>
              <a:t> check was not considering the Service Queue or Pending Dup Orders. For local serials, if not all created orders were duplicated the day they were created, this could result in duplicate issues going out. Fixed in 7.8.28</a:t>
            </a:r>
          </a:p>
          <a:p>
            <a:r>
              <a:rPr lang="en-US" sz="3600" dirty="0"/>
              <a:t>Acknowledgements: For juveniles, </a:t>
            </a:r>
            <a:r>
              <a:rPr lang="en-US" sz="3600" dirty="0" err="1"/>
              <a:t>ParentalAck</a:t>
            </a:r>
            <a:r>
              <a:rPr lang="en-US" sz="3600" dirty="0"/>
              <a:t> preference for the Answer and Answer Date, </a:t>
            </a:r>
            <a:r>
              <a:rPr lang="en-US" sz="3600" dirty="0" err="1"/>
              <a:t>AltContact</a:t>
            </a:r>
            <a:r>
              <a:rPr lang="en-US" sz="3600" dirty="0"/>
              <a:t> type must be Parent or Guardian. For schools, </a:t>
            </a:r>
            <a:r>
              <a:rPr lang="en-US" sz="3600" dirty="0" err="1"/>
              <a:t>LegalAck</a:t>
            </a:r>
            <a:r>
              <a:rPr lang="en-US" sz="3600" dirty="0"/>
              <a:t> preference and </a:t>
            </a:r>
            <a:r>
              <a:rPr lang="en-US" sz="3600" dirty="0" err="1"/>
              <a:t>AltContact</a:t>
            </a:r>
            <a:r>
              <a:rPr lang="en-US" sz="3600" dirty="0"/>
              <a:t> type Legal. </a:t>
            </a:r>
            <a:r>
              <a:rPr lang="en-US" sz="3600" dirty="0" err="1"/>
              <a:t>AltContact</a:t>
            </a:r>
            <a:r>
              <a:rPr lang="en-US" sz="3600" dirty="0"/>
              <a:t> must have a first and last name. One block for </a:t>
            </a:r>
            <a:r>
              <a:rPr lang="en-US" sz="3600" dirty="0" err="1"/>
              <a:t>AltContact</a:t>
            </a:r>
            <a:r>
              <a:rPr lang="en-US" sz="3600" dirty="0"/>
              <a:t>, one for preference. Can get a report of all records with the block.</a:t>
            </a:r>
          </a:p>
        </p:txBody>
      </p:sp>
      <p:sp>
        <p:nvSpPr>
          <p:cNvPr id="4" name="Slide Number Placeholder 3"/>
          <p:cNvSpPr>
            <a:spLocks noGrp="1"/>
          </p:cNvSpPr>
          <p:nvPr>
            <p:ph type="sldNum" sz="quarter" idx="5"/>
          </p:nvPr>
        </p:nvSpPr>
        <p:spPr/>
        <p:txBody>
          <a:bodyPr/>
          <a:lstStyle/>
          <a:p>
            <a:fld id="{7B04E161-6578-405A-AC26-506321A6CE03}" type="slidenum">
              <a:rPr lang="en-US" smtClean="0"/>
              <a:t>16</a:t>
            </a:fld>
            <a:endParaRPr lang="en-US"/>
          </a:p>
        </p:txBody>
      </p:sp>
    </p:spTree>
    <p:extLst>
      <p:ext uri="{BB962C8B-B14F-4D97-AF65-F5344CB8AC3E}">
        <p14:creationId xmlns:p14="http://schemas.microsoft.com/office/powerpoint/2010/main" val="185247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4E161-6578-405A-AC26-506321A6CE03}" type="slidenum">
              <a:rPr lang="en-US" smtClean="0"/>
              <a:t>17</a:t>
            </a:fld>
            <a:endParaRPr lang="en-US"/>
          </a:p>
        </p:txBody>
      </p:sp>
    </p:spTree>
    <p:extLst>
      <p:ext uri="{BB962C8B-B14F-4D97-AF65-F5344CB8AC3E}">
        <p14:creationId xmlns:p14="http://schemas.microsoft.com/office/powerpoint/2010/main" val="276331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701D-5C1F-2062-22F2-4D7C3253F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AC649-F996-52DD-8FE4-F54E70CA7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B8C8D-175F-3F5A-5D3A-C7FB67BDCE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5B3B73-A47B-5C20-2313-EC54A3A89A06}"/>
              </a:ext>
            </a:extLst>
          </p:cNvPr>
          <p:cNvSpPr>
            <a:spLocks noGrp="1"/>
          </p:cNvSpPr>
          <p:nvPr>
            <p:ph type="sldNum" sz="quarter" idx="5"/>
          </p:nvPr>
        </p:nvSpPr>
        <p:spPr/>
        <p:txBody>
          <a:bodyPr/>
          <a:lstStyle/>
          <a:p>
            <a:fld id="{7B04E161-6578-405A-AC26-506321A6CE03}" type="slidenum">
              <a:rPr lang="en-US" smtClean="0"/>
              <a:t>18</a:t>
            </a:fld>
            <a:endParaRPr lang="en-US"/>
          </a:p>
        </p:txBody>
      </p:sp>
    </p:spTree>
    <p:extLst>
      <p:ext uri="{BB962C8B-B14F-4D97-AF65-F5344CB8AC3E}">
        <p14:creationId xmlns:p14="http://schemas.microsoft.com/office/powerpoint/2010/main" val="17286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CBB25-61CF-D997-14E6-2FAD9A7F5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55275-2DD6-74B6-E8FB-8B7725601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688D9-E0E3-99EE-4940-E577DBF76F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BB1D6-07D4-C887-6F9E-C660A033F55B}"/>
              </a:ext>
            </a:extLst>
          </p:cNvPr>
          <p:cNvSpPr>
            <a:spLocks noGrp="1"/>
          </p:cNvSpPr>
          <p:nvPr>
            <p:ph type="sldNum" sz="quarter" idx="5"/>
          </p:nvPr>
        </p:nvSpPr>
        <p:spPr/>
        <p:txBody>
          <a:bodyPr/>
          <a:lstStyle/>
          <a:p>
            <a:fld id="{7B04E161-6578-405A-AC26-506321A6CE03}" type="slidenum">
              <a:rPr lang="en-US" smtClean="0"/>
              <a:t>19</a:t>
            </a:fld>
            <a:endParaRPr lang="en-US"/>
          </a:p>
        </p:txBody>
      </p:sp>
    </p:spTree>
    <p:extLst>
      <p:ext uri="{BB962C8B-B14F-4D97-AF65-F5344CB8AC3E}">
        <p14:creationId xmlns:p14="http://schemas.microsoft.com/office/powerpoint/2010/main" val="367515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763AB-8C24-4D7B-A21B-9C6F567D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D877F-E4BA-8A7D-94D4-AF01C2235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D1BA2-88A1-A28C-9E3C-208FDB48C1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BC3965-A986-7D9E-0960-9682159D416D}"/>
              </a:ext>
            </a:extLst>
          </p:cNvPr>
          <p:cNvSpPr>
            <a:spLocks noGrp="1"/>
          </p:cNvSpPr>
          <p:nvPr>
            <p:ph type="sldNum" sz="quarter" idx="5"/>
          </p:nvPr>
        </p:nvSpPr>
        <p:spPr/>
        <p:txBody>
          <a:bodyPr/>
          <a:lstStyle/>
          <a:p>
            <a:fld id="{7B04E161-6578-405A-AC26-506321A6CE03}" type="slidenum">
              <a:rPr lang="en-US" smtClean="0"/>
              <a:t>20</a:t>
            </a:fld>
            <a:endParaRPr lang="en-US"/>
          </a:p>
        </p:txBody>
      </p:sp>
    </p:spTree>
    <p:extLst>
      <p:ext uri="{BB962C8B-B14F-4D97-AF65-F5344CB8AC3E}">
        <p14:creationId xmlns:p14="http://schemas.microsoft.com/office/powerpoint/2010/main" val="53818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99125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3C704-7AAB-4875-8FE9-31AA684A6482}"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52521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878194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08693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720474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87493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874332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58317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3086270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F62854-0538-81D3-C765-F6AC10A66D3A}"/>
              </a:ext>
            </a:extLst>
          </p:cNvPr>
          <p:cNvSpPr>
            <a:spLocks noGrp="1"/>
          </p:cNvSpPr>
          <p:nvPr>
            <p:ph type="dt" sz="half" idx="10"/>
          </p:nvPr>
        </p:nvSpPr>
        <p:spPr/>
        <p:txBody>
          <a:bodyPr/>
          <a:lstStyle/>
          <a:p>
            <a:fld id="{72E3C704-7AAB-4875-8FE9-31AA684A6482}" type="datetimeFigureOut">
              <a:rPr lang="en-US" smtClean="0"/>
              <a:t>9/12/2025</a:t>
            </a:fld>
            <a:endParaRPr lang="en-US"/>
          </a:p>
        </p:txBody>
      </p:sp>
      <p:sp>
        <p:nvSpPr>
          <p:cNvPr id="4" name="Footer Placeholder 3">
            <a:extLst>
              <a:ext uri="{FF2B5EF4-FFF2-40B4-BE49-F238E27FC236}">
                <a16:creationId xmlns:a16="http://schemas.microsoft.com/office/drawing/2014/main" id="{039A6F87-B205-C9DE-9D5F-44EB0D9147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A9A93A-6222-DD6F-8242-12BDFFE98135}"/>
              </a:ext>
            </a:extLst>
          </p:cNvPr>
          <p:cNvSpPr>
            <a:spLocks noGrp="1"/>
          </p:cNvSpPr>
          <p:nvPr>
            <p:ph type="sldNum" sz="quarter" idx="12"/>
          </p:nvPr>
        </p:nvSpPr>
        <p:spPr/>
        <p:txBody>
          <a:bodyPr/>
          <a:lstStyle/>
          <a:p>
            <a:fld id="{A7E11410-7230-42F1-AE46-948488DF00B8}" type="slidenum">
              <a:rPr lang="en-US" smtClean="0"/>
              <a:t>‹#›</a:t>
            </a:fld>
            <a:endParaRPr lang="en-US"/>
          </a:p>
        </p:txBody>
      </p:sp>
      <p:sp>
        <p:nvSpPr>
          <p:cNvPr id="10" name="Title 1">
            <a:extLst>
              <a:ext uri="{FF2B5EF4-FFF2-40B4-BE49-F238E27FC236}">
                <a16:creationId xmlns:a16="http://schemas.microsoft.com/office/drawing/2014/main" id="{BEC36B3D-AD1B-262A-3E89-BBFC2BF21B55}"/>
              </a:ext>
            </a:extLst>
          </p:cNvPr>
          <p:cNvSpPr>
            <a:spLocks noGrp="1"/>
          </p:cNvSpPr>
          <p:nvPr>
            <p:ph type="title"/>
          </p:nvPr>
        </p:nvSpPr>
        <p:spPr>
          <a:xfrm>
            <a:off x="838200" y="365124"/>
            <a:ext cx="10515600" cy="132588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2207781-CADC-E7EA-8254-F2346CED948A}"/>
              </a:ext>
            </a:extLst>
          </p:cNvPr>
          <p:cNvSpPr>
            <a:spLocks noGrp="1"/>
          </p:cNvSpPr>
          <p:nvPr>
            <p:ph idx="1"/>
          </p:nvPr>
        </p:nvSpPr>
        <p:spPr>
          <a:xfrm>
            <a:off x="838200" y="1691004"/>
            <a:ext cx="9443224" cy="466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55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amp;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537-E178-A232-62CA-9173135BE977}"/>
              </a:ext>
            </a:extLst>
          </p:cNvPr>
          <p:cNvSpPr>
            <a:spLocks noGrp="1"/>
          </p:cNvSpPr>
          <p:nvPr>
            <p:ph type="title"/>
          </p:nvPr>
        </p:nvSpPr>
        <p:spPr>
          <a:xfrm>
            <a:off x="831850" y="1709738"/>
            <a:ext cx="10515600" cy="1500187"/>
          </a:xfrm>
        </p:spPr>
        <p:txBody>
          <a:bodyPr anchor="b"/>
          <a:lstStyle>
            <a:lvl1pPr algn="ctr">
              <a:defRPr sz="60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BFC1EE94-C10D-2CC6-04FC-D2808B567134}"/>
              </a:ext>
            </a:extLst>
          </p:cNvPr>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4">
            <a:extLst>
              <a:ext uri="{FF2B5EF4-FFF2-40B4-BE49-F238E27FC236}">
                <a16:creationId xmlns:a16="http://schemas.microsoft.com/office/drawing/2014/main" id="{F967F2AE-2FC3-EE57-D318-132A726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BD4-A8AC-B325-074D-CDB8C7BDA124}"/>
              </a:ext>
            </a:extLst>
          </p:cNvPr>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420165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16789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4287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E3C704-7AAB-4875-8FE9-31AA684A6482}"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313158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E3C704-7AAB-4875-8FE9-31AA684A6482}"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332384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39055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25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2E3C704-7AAB-4875-8FE9-31AA684A6482}" type="datetimeFigureOut">
              <a:rPr lang="en-US" smtClean="0"/>
              <a:t>9/12/2025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231719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3C704-7AAB-4875-8FE9-31AA684A6482}"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11410-7230-42F1-AE46-948488DF00B8}" type="slidenum">
              <a:rPr lang="en-US" smtClean="0"/>
              <a:t>‹#›</a:t>
            </a:fld>
            <a:endParaRPr lang="en-US"/>
          </a:p>
        </p:txBody>
      </p:sp>
    </p:spTree>
    <p:extLst>
      <p:ext uri="{BB962C8B-B14F-4D97-AF65-F5344CB8AC3E}">
        <p14:creationId xmlns:p14="http://schemas.microsoft.com/office/powerpoint/2010/main" val="170392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E3C704-7AAB-4875-8FE9-31AA684A6482}" type="datetimeFigureOut">
              <a:rPr lang="en-US" smtClean="0"/>
              <a:t>9/12/2025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7E11410-7230-42F1-AE46-948488DF00B8}" type="slidenum">
              <a:rPr lang="en-US" smtClean="0"/>
              <a:t>‹#›</a:t>
            </a:fld>
            <a:endParaRPr lang="en-US"/>
          </a:p>
        </p:txBody>
      </p:sp>
    </p:spTree>
    <p:extLst>
      <p:ext uri="{BB962C8B-B14F-4D97-AF65-F5344CB8AC3E}">
        <p14:creationId xmlns:p14="http://schemas.microsoft.com/office/powerpoint/2010/main" val="903380518"/>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klas.com/products/cataloging-service-for-tb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hyperlink" Target="mailto:ks7@klas.com"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nkedin.com/company/keystone-systems" TargetMode="External"/><Relationship Id="rId2" Type="http://schemas.openxmlformats.org/officeDocument/2006/relationships/hyperlink" Target="https://www.facebook.com/KLASlibraries"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F43E-44F6-79FC-327F-A94F3E37B9D8}"/>
              </a:ext>
            </a:extLst>
          </p:cNvPr>
          <p:cNvSpPr>
            <a:spLocks noGrp="1"/>
          </p:cNvSpPr>
          <p:nvPr>
            <p:ph type="ctrTitle"/>
          </p:nvPr>
        </p:nvSpPr>
        <p:spPr>
          <a:xfrm>
            <a:off x="1154955" y="2319130"/>
            <a:ext cx="9882090" cy="1848651"/>
          </a:xfrm>
        </p:spPr>
        <p:txBody>
          <a:bodyPr>
            <a:normAutofit/>
          </a:bodyPr>
          <a:lstStyle/>
          <a:p>
            <a:r>
              <a:rPr lang="en-US" sz="5400" dirty="0"/>
              <a:t>2025 NLS Midlands - Southern </a:t>
            </a:r>
            <a:br>
              <a:rPr lang="en-US" sz="5400" dirty="0"/>
            </a:br>
            <a:r>
              <a:rPr lang="en-US" sz="5400" dirty="0"/>
              <a:t>KLAS Users’ Group Meeting</a:t>
            </a:r>
          </a:p>
        </p:txBody>
      </p:sp>
      <p:sp>
        <p:nvSpPr>
          <p:cNvPr id="3" name="Subtitle 2">
            <a:extLst>
              <a:ext uri="{FF2B5EF4-FFF2-40B4-BE49-F238E27FC236}">
                <a16:creationId xmlns:a16="http://schemas.microsoft.com/office/drawing/2014/main" id="{63C630B5-402B-E6AB-B842-9738C48C4E78}"/>
              </a:ext>
            </a:extLst>
          </p:cNvPr>
          <p:cNvSpPr>
            <a:spLocks noGrp="1"/>
          </p:cNvSpPr>
          <p:nvPr>
            <p:ph type="subTitle" idx="1"/>
          </p:nvPr>
        </p:nvSpPr>
        <p:spPr>
          <a:xfrm>
            <a:off x="1154955" y="4406319"/>
            <a:ext cx="9115480" cy="1848650"/>
          </a:xfrm>
        </p:spPr>
        <p:txBody>
          <a:bodyPr>
            <a:noAutofit/>
          </a:bodyPr>
          <a:lstStyle/>
          <a:p>
            <a:r>
              <a:rPr lang="en-US" sz="2400" b="1" dirty="0"/>
              <a:t>Katy Patrick</a:t>
            </a:r>
            <a:r>
              <a:rPr lang="en-US" sz="2400" dirty="0"/>
              <a:t>, Technical Writer</a:t>
            </a:r>
          </a:p>
          <a:p>
            <a:r>
              <a:rPr lang="en-US" sz="2400" b="1" dirty="0"/>
              <a:t>Katharina Stevens</a:t>
            </a:r>
            <a:r>
              <a:rPr lang="en-US" sz="2400" dirty="0"/>
              <a:t>, Customer Support</a:t>
            </a:r>
          </a:p>
        </p:txBody>
      </p:sp>
    </p:spTree>
    <p:extLst>
      <p:ext uri="{BB962C8B-B14F-4D97-AF65-F5344CB8AC3E}">
        <p14:creationId xmlns:p14="http://schemas.microsoft.com/office/powerpoint/2010/main" val="1559878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E294-5A2B-FF68-D4EB-DF11DAB19BA8}"/>
              </a:ext>
            </a:extLst>
          </p:cNvPr>
          <p:cNvSpPr>
            <a:spLocks noGrp="1"/>
          </p:cNvSpPr>
          <p:nvPr>
            <p:ph type="title"/>
          </p:nvPr>
        </p:nvSpPr>
        <p:spPr/>
        <p:txBody>
          <a:bodyPr/>
          <a:lstStyle/>
          <a:p>
            <a:r>
              <a:rPr lang="en-US" dirty="0"/>
              <a:t>Current KLAS LBPD Installations</a:t>
            </a:r>
          </a:p>
        </p:txBody>
      </p:sp>
      <p:pic>
        <p:nvPicPr>
          <p:cNvPr id="3" name="Content Placeholder 4">
            <a:extLst>
              <a:ext uri="{FF2B5EF4-FFF2-40B4-BE49-F238E27FC236}">
                <a16:creationId xmlns:a16="http://schemas.microsoft.com/office/drawing/2014/main" id="{3C20E48C-40F7-2372-7BF8-36E8778BBE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0051" y="1256786"/>
            <a:ext cx="9431897" cy="5486400"/>
          </a:xfrm>
          <a:prstGeom prst="rect">
            <a:avLst/>
          </a:prstGeom>
          <a:gradFill>
            <a:gsLst>
              <a:gs pos="0">
                <a:schemeClr val="tx1">
                  <a:lumMod val="95000"/>
                </a:schemeClr>
              </a:gs>
              <a:gs pos="50000">
                <a:schemeClr val="tx1">
                  <a:lumMod val="85000"/>
                </a:schemeClr>
              </a:gs>
              <a:gs pos="100000">
                <a:schemeClr val="tx1">
                  <a:lumMod val="75000"/>
                  <a:shade val="100000"/>
                  <a:satMod val="115000"/>
                </a:schemeClr>
              </a:gs>
            </a:gsLst>
            <a:path path="circle">
              <a:fillToRect l="50000" t="50000" r="50000" b="50000"/>
            </a:path>
          </a:gradFill>
        </p:spPr>
      </p:pic>
    </p:spTree>
    <p:extLst>
      <p:ext uri="{BB962C8B-B14F-4D97-AF65-F5344CB8AC3E}">
        <p14:creationId xmlns:p14="http://schemas.microsoft.com/office/powerpoint/2010/main" val="289549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0CD3-2A6F-AB43-90CF-1D31AC26AD9B}"/>
              </a:ext>
            </a:extLst>
          </p:cNvPr>
          <p:cNvSpPr>
            <a:spLocks noGrp="1"/>
          </p:cNvSpPr>
          <p:nvPr>
            <p:ph type="title"/>
          </p:nvPr>
        </p:nvSpPr>
        <p:spPr/>
        <p:txBody>
          <a:bodyPr/>
          <a:lstStyle/>
          <a:p>
            <a:r>
              <a:rPr lang="en-US" dirty="0"/>
              <a:t>Current KLAS IRC / IMC Installations</a:t>
            </a:r>
          </a:p>
        </p:txBody>
      </p:sp>
      <p:pic>
        <p:nvPicPr>
          <p:cNvPr id="5" name="Content Placeholder 4">
            <a:extLst>
              <a:ext uri="{FF2B5EF4-FFF2-40B4-BE49-F238E27FC236}">
                <a16:creationId xmlns:a16="http://schemas.microsoft.com/office/drawing/2014/main" id="{B594E602-0AA1-2FF1-EFAD-74D5F981DB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052" y="1262994"/>
            <a:ext cx="9431895" cy="5486400"/>
          </a:xfrm>
          <a:gradFill flip="none" rotWithShape="1">
            <a:gsLst>
              <a:gs pos="0">
                <a:schemeClr val="tx1">
                  <a:lumMod val="95000"/>
                </a:schemeClr>
              </a:gs>
              <a:gs pos="50000">
                <a:schemeClr val="tx1">
                  <a:lumMod val="85000"/>
                </a:schemeClr>
              </a:gs>
              <a:gs pos="100000">
                <a:schemeClr val="tx1">
                  <a:lumMod val="75000"/>
                  <a:shade val="100000"/>
                  <a:satMod val="115000"/>
                </a:schemeClr>
              </a:gs>
            </a:gsLst>
            <a:path path="circle">
              <a:fillToRect l="50000" t="50000" r="50000" b="50000"/>
            </a:path>
            <a:tileRect/>
          </a:gradFill>
        </p:spPr>
      </p:pic>
    </p:spTree>
    <p:extLst>
      <p:ext uri="{BB962C8B-B14F-4D97-AF65-F5344CB8AC3E}">
        <p14:creationId xmlns:p14="http://schemas.microsoft.com/office/powerpoint/2010/main" val="386094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2B8F-2522-E9B5-C49D-8B11D7D358E2}"/>
              </a:ext>
            </a:extLst>
          </p:cNvPr>
          <p:cNvSpPr>
            <a:spLocks noGrp="1"/>
          </p:cNvSpPr>
          <p:nvPr>
            <p:ph type="title"/>
          </p:nvPr>
        </p:nvSpPr>
        <p:spPr/>
        <p:txBody>
          <a:bodyPr/>
          <a:lstStyle/>
          <a:p>
            <a:r>
              <a:rPr lang="en-US" dirty="0"/>
              <a:t>Keystone Services Updates</a:t>
            </a:r>
          </a:p>
        </p:txBody>
      </p:sp>
      <p:sp>
        <p:nvSpPr>
          <p:cNvPr id="3" name="Content Placeholder 2">
            <a:extLst>
              <a:ext uri="{FF2B5EF4-FFF2-40B4-BE49-F238E27FC236}">
                <a16:creationId xmlns:a16="http://schemas.microsoft.com/office/drawing/2014/main" id="{227D9056-99E5-5FC8-A097-6A5761EE442D}"/>
              </a:ext>
            </a:extLst>
          </p:cNvPr>
          <p:cNvSpPr>
            <a:spLocks noGrp="1"/>
          </p:cNvSpPr>
          <p:nvPr>
            <p:ph idx="1"/>
          </p:nvPr>
        </p:nvSpPr>
        <p:spPr>
          <a:xfrm>
            <a:off x="742256" y="1478795"/>
            <a:ext cx="10158353" cy="4665346"/>
          </a:xfrm>
        </p:spPr>
        <p:txBody>
          <a:bodyPr>
            <a:noAutofit/>
          </a:bodyPr>
          <a:lstStyle/>
          <a:p>
            <a:r>
              <a:rPr lang="en-US" sz="3200" dirty="0">
                <a:latin typeface="+mn-lt"/>
              </a:rPr>
              <a:t>Hosting:</a:t>
            </a:r>
          </a:p>
          <a:p>
            <a:pPr lvl="1"/>
            <a:r>
              <a:rPr lang="en-US" sz="3200" dirty="0">
                <a:latin typeface="+mn-lt"/>
              </a:rPr>
              <a:t>2024 SSAE Certification </a:t>
            </a:r>
            <a:br>
              <a:rPr lang="en-US" sz="3200" dirty="0">
                <a:latin typeface="+mn-lt"/>
              </a:rPr>
            </a:br>
            <a:r>
              <a:rPr lang="en-US" sz="3200" dirty="0">
                <a:latin typeface="+mn-lt"/>
              </a:rPr>
              <a:t>Completed </a:t>
            </a:r>
          </a:p>
          <a:p>
            <a:r>
              <a:rPr lang="en-US" sz="3200" dirty="0">
                <a:latin typeface="+mn-lt"/>
              </a:rPr>
              <a:t>Keystone Cataloging Service:</a:t>
            </a:r>
          </a:p>
          <a:p>
            <a:pPr lvl="1"/>
            <a:r>
              <a:rPr lang="en-US" sz="3200" dirty="0">
                <a:solidFill>
                  <a:schemeClr val="bg2">
                    <a:lumMod val="20000"/>
                    <a:lumOff val="80000"/>
                  </a:schemeClr>
                </a:solidFill>
                <a:hlinkClick r:id="rId3">
                  <a:extLst>
                    <a:ext uri="{A12FA001-AC4F-418D-AE19-62706E023703}">
                      <ahyp:hlinkClr xmlns:ahyp="http://schemas.microsoft.com/office/drawing/2018/hyperlinkcolor" val="tx"/>
                    </a:ext>
                  </a:extLst>
                </a:hlinkClick>
              </a:rPr>
              <a:t>Basic, Series &amp; “All-in” Options</a:t>
            </a:r>
            <a:endParaRPr lang="en-US" sz="3200" dirty="0">
              <a:solidFill>
                <a:schemeClr val="bg2">
                  <a:lumMod val="20000"/>
                  <a:lumOff val="80000"/>
                </a:schemeClr>
              </a:solidFill>
            </a:endParaRPr>
          </a:p>
          <a:p>
            <a:pPr lvl="1"/>
            <a:r>
              <a:rPr lang="en-US" sz="3200" b="1" dirty="0">
                <a:latin typeface="+mn-lt"/>
              </a:rPr>
              <a:t>12,306 Series Tracked</a:t>
            </a:r>
            <a:r>
              <a:rPr lang="en-US" sz="3200" dirty="0">
                <a:latin typeface="+mn-lt"/>
              </a:rPr>
              <a:t> as of 9/1/2025</a:t>
            </a:r>
          </a:p>
          <a:p>
            <a:pPr lvl="2"/>
            <a:r>
              <a:rPr lang="en-US" sz="3000" b="1" dirty="0">
                <a:latin typeface="+mn-lt"/>
              </a:rPr>
              <a:t>30-60 added &amp; 400-600 tags checked </a:t>
            </a:r>
            <a:r>
              <a:rPr lang="en-US" sz="3000" dirty="0">
                <a:latin typeface="+mn-lt"/>
              </a:rPr>
              <a:t>monthly</a:t>
            </a:r>
          </a:p>
          <a:p>
            <a:pPr lvl="1"/>
            <a:r>
              <a:rPr lang="en-US" sz="3200" b="1" dirty="0">
                <a:latin typeface="+mn-lt"/>
              </a:rPr>
              <a:t>1,500-2000 Title records loaded </a:t>
            </a:r>
            <a:r>
              <a:rPr lang="en-US" sz="3200" dirty="0">
                <a:latin typeface="+mn-lt"/>
              </a:rPr>
              <a:t>monthly</a:t>
            </a:r>
          </a:p>
        </p:txBody>
      </p:sp>
      <p:pic>
        <p:nvPicPr>
          <p:cNvPr id="1028" name="Picture 4" descr="AICPA SOC 2 TYPE II Certified Logo">
            <a:extLst>
              <a:ext uri="{FF2B5EF4-FFF2-40B4-BE49-F238E27FC236}">
                <a16:creationId xmlns:a16="http://schemas.microsoft.com/office/drawing/2014/main" id="{1DFC8DD2-BE23-F4A4-F8B1-EE33F7039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102" y="1280390"/>
            <a:ext cx="3416698" cy="263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8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7EA34-D6F1-D72D-BF47-696365327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31E8A-56BE-4E79-5ED8-AF0F54BA29E0}"/>
              </a:ext>
            </a:extLst>
          </p:cNvPr>
          <p:cNvSpPr>
            <a:spLocks noGrp="1"/>
          </p:cNvSpPr>
          <p:nvPr>
            <p:ph type="title"/>
          </p:nvPr>
        </p:nvSpPr>
        <p:spPr/>
        <p:txBody>
          <a:bodyPr/>
          <a:lstStyle/>
          <a:p>
            <a:r>
              <a:rPr lang="en-US" dirty="0"/>
              <a:t>KLAS Users’ Resources:</a:t>
            </a:r>
          </a:p>
        </p:txBody>
      </p:sp>
      <p:sp>
        <p:nvSpPr>
          <p:cNvPr id="3" name="Content Placeholder 2">
            <a:extLst>
              <a:ext uri="{FF2B5EF4-FFF2-40B4-BE49-F238E27FC236}">
                <a16:creationId xmlns:a16="http://schemas.microsoft.com/office/drawing/2014/main" id="{DC460777-7707-420F-7886-44A70E0078FE}"/>
              </a:ext>
            </a:extLst>
          </p:cNvPr>
          <p:cNvSpPr>
            <a:spLocks noGrp="1"/>
          </p:cNvSpPr>
          <p:nvPr>
            <p:ph idx="1"/>
          </p:nvPr>
        </p:nvSpPr>
        <p:spPr>
          <a:xfrm>
            <a:off x="838199" y="1412708"/>
            <a:ext cx="10295965" cy="4665346"/>
          </a:xfrm>
        </p:spPr>
        <p:txBody>
          <a:bodyPr>
            <a:noAutofit/>
          </a:bodyPr>
          <a:lstStyle/>
          <a:p>
            <a:r>
              <a:rPr lang="en-US" sz="3200" dirty="0" err="1"/>
              <a:t>KLASUsers.com</a:t>
            </a:r>
            <a:endParaRPr lang="en-US" sz="3200" dirty="0"/>
          </a:p>
          <a:p>
            <a:pPr lvl="1"/>
            <a:r>
              <a:rPr lang="en-US" sz="2600" dirty="0"/>
              <a:t>Email </a:t>
            </a:r>
            <a:r>
              <a:rPr lang="en-US" sz="2600" dirty="0">
                <a:solidFill>
                  <a:schemeClr val="bg2">
                    <a:lumMod val="20000"/>
                    <a:lumOff val="80000"/>
                  </a:schemeClr>
                </a:solidFill>
                <a:hlinkClick r:id="rId2">
                  <a:extLst>
                    <a:ext uri="{A12FA001-AC4F-418D-AE19-62706E023703}">
                      <ahyp:hlinkClr xmlns:ahyp="http://schemas.microsoft.com/office/drawing/2018/hyperlinkcolor" val="tx"/>
                    </a:ext>
                  </a:extLst>
                </a:hlinkClick>
              </a:rPr>
              <a:t>ks7@klas.com</a:t>
            </a:r>
            <a:r>
              <a:rPr lang="en-US" sz="2600" dirty="0">
                <a:solidFill>
                  <a:schemeClr val="bg2">
                    <a:lumMod val="20000"/>
                    <a:lumOff val="80000"/>
                  </a:schemeClr>
                </a:solidFill>
              </a:rPr>
              <a:t> </a:t>
            </a:r>
            <a:r>
              <a:rPr lang="en-US" sz="2600" dirty="0"/>
              <a:t>to request an account</a:t>
            </a:r>
          </a:p>
          <a:p>
            <a:pPr lvl="1"/>
            <a:r>
              <a:rPr lang="en-US" sz="2600" dirty="0"/>
              <a:t>Forums, Release Lists, MARC Records, Training Recordings, How-Tos, User Manuals, etc.</a:t>
            </a:r>
          </a:p>
          <a:p>
            <a:r>
              <a:rPr lang="en-US" sz="3200" dirty="0"/>
              <a:t>KLAS Users’ &amp; IRC User listserv</a:t>
            </a:r>
          </a:p>
          <a:p>
            <a:pPr lvl="1"/>
            <a:r>
              <a:rPr lang="en-US" sz="3000" dirty="0"/>
              <a:t>Email </a:t>
            </a:r>
            <a:r>
              <a:rPr lang="en-US" sz="3000" dirty="0">
                <a:solidFill>
                  <a:schemeClr val="bg2">
                    <a:lumMod val="20000"/>
                    <a:lumOff val="80000"/>
                  </a:schemeClr>
                </a:solidFill>
                <a:hlinkClick r:id="rId2">
                  <a:extLst>
                    <a:ext uri="{A12FA001-AC4F-418D-AE19-62706E023703}">
                      <ahyp:hlinkClr xmlns:ahyp="http://schemas.microsoft.com/office/drawing/2018/hyperlinkcolor" val="tx"/>
                    </a:ext>
                  </a:extLst>
                </a:hlinkClick>
              </a:rPr>
              <a:t>ks7@klas.com</a:t>
            </a:r>
            <a:r>
              <a:rPr lang="en-US" sz="3000" dirty="0">
                <a:solidFill>
                  <a:schemeClr val="bg2">
                    <a:lumMod val="20000"/>
                    <a:lumOff val="80000"/>
                  </a:schemeClr>
                </a:solidFill>
              </a:rPr>
              <a:t> </a:t>
            </a:r>
            <a:r>
              <a:rPr lang="en-US" sz="3000" dirty="0"/>
              <a:t>to be subscribed</a:t>
            </a:r>
          </a:p>
          <a:p>
            <a:r>
              <a:rPr lang="en-US" sz="3200" dirty="0"/>
              <a:t>KLAS Users’ Conference &amp; </a:t>
            </a:r>
            <a:r>
              <a:rPr lang="en-US" sz="3200" dirty="0" err="1"/>
              <a:t>MiniConference</a:t>
            </a:r>
            <a:endParaRPr lang="en-US" sz="3200" dirty="0"/>
          </a:p>
          <a:p>
            <a:pPr lvl="1"/>
            <a:r>
              <a:rPr lang="en-US" sz="3000" dirty="0"/>
              <a:t>May 2026 – free, online </a:t>
            </a:r>
            <a:r>
              <a:rPr lang="en-US" sz="3000" dirty="0" err="1"/>
              <a:t>MiniConference</a:t>
            </a:r>
            <a:endParaRPr lang="en-US" sz="3000" dirty="0"/>
          </a:p>
          <a:p>
            <a:pPr lvl="1"/>
            <a:r>
              <a:rPr lang="en-US" sz="3000" dirty="0"/>
              <a:t>2027 – Hybrid Users’ Conference in Worcester, MA</a:t>
            </a:r>
          </a:p>
          <a:p>
            <a:endParaRPr lang="en-US" sz="3200" dirty="0"/>
          </a:p>
          <a:p>
            <a:endParaRPr lang="en-US" sz="3200" dirty="0"/>
          </a:p>
        </p:txBody>
      </p:sp>
    </p:spTree>
    <p:extLst>
      <p:ext uri="{BB962C8B-B14F-4D97-AF65-F5344CB8AC3E}">
        <p14:creationId xmlns:p14="http://schemas.microsoft.com/office/powerpoint/2010/main" val="282728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6695-639D-41C9-0A31-33F361129699}"/>
              </a:ext>
            </a:extLst>
          </p:cNvPr>
          <p:cNvSpPr>
            <a:spLocks noGrp="1"/>
          </p:cNvSpPr>
          <p:nvPr>
            <p:ph type="title"/>
          </p:nvPr>
        </p:nvSpPr>
        <p:spPr/>
        <p:txBody>
          <a:bodyPr/>
          <a:lstStyle/>
          <a:p>
            <a:r>
              <a:rPr lang="en-US" dirty="0"/>
              <a:t>KLAS Users’ Resources:</a:t>
            </a:r>
          </a:p>
        </p:txBody>
      </p:sp>
      <p:sp>
        <p:nvSpPr>
          <p:cNvPr id="3" name="Content Placeholder 2">
            <a:extLst>
              <a:ext uri="{FF2B5EF4-FFF2-40B4-BE49-F238E27FC236}">
                <a16:creationId xmlns:a16="http://schemas.microsoft.com/office/drawing/2014/main" id="{E0E9B583-E9BE-3D77-C755-F3482E15C01A}"/>
              </a:ext>
            </a:extLst>
          </p:cNvPr>
          <p:cNvSpPr>
            <a:spLocks noGrp="1"/>
          </p:cNvSpPr>
          <p:nvPr>
            <p:ph idx="1"/>
          </p:nvPr>
        </p:nvSpPr>
        <p:spPr>
          <a:xfrm>
            <a:off x="838200" y="1436458"/>
            <a:ext cx="10295965" cy="4665346"/>
          </a:xfrm>
        </p:spPr>
        <p:txBody>
          <a:bodyPr>
            <a:noAutofit/>
          </a:bodyPr>
          <a:lstStyle/>
          <a:p>
            <a:r>
              <a:rPr lang="en-US" sz="3200" dirty="0"/>
              <a:t>Ongoing webinars &amp; roundtables</a:t>
            </a:r>
          </a:p>
          <a:p>
            <a:pPr lvl="1"/>
            <a:r>
              <a:rPr lang="en-US" sz="3000" dirty="0"/>
              <a:t>Monthly during </a:t>
            </a:r>
            <a:r>
              <a:rPr lang="en-US" sz="3000" dirty="0" err="1"/>
              <a:t>MiniConference</a:t>
            </a:r>
            <a:r>
              <a:rPr lang="en-US" sz="3000" dirty="0"/>
              <a:t> year</a:t>
            </a:r>
          </a:p>
          <a:p>
            <a:pPr lvl="1"/>
            <a:r>
              <a:rPr lang="en-US" sz="3000" dirty="0"/>
              <a:t>Quarterly during Hybrid Conference year</a:t>
            </a:r>
          </a:p>
          <a:p>
            <a:r>
              <a:rPr lang="en-US" sz="3200" dirty="0"/>
              <a:t>Keystone’s Social Media </a:t>
            </a:r>
          </a:p>
          <a:p>
            <a:pPr lvl="1"/>
            <a:r>
              <a:rPr lang="en-US" sz="2800" dirty="0">
                <a:solidFill>
                  <a:schemeClr val="bg2">
                    <a:lumMod val="20000"/>
                    <a:lumOff val="80000"/>
                  </a:schemeClr>
                </a:solidFill>
                <a:hlinkClick r:id="rId2">
                  <a:extLst>
                    <a:ext uri="{A12FA001-AC4F-418D-AE19-62706E023703}">
                      <ahyp:hlinkClr xmlns:ahyp="http://schemas.microsoft.com/office/drawing/2018/hyperlinkcolor" val="tx"/>
                    </a:ext>
                  </a:extLst>
                </a:hlinkClick>
              </a:rPr>
              <a:t>Facebook</a:t>
            </a:r>
            <a:r>
              <a:rPr lang="en-US" sz="2800" dirty="0"/>
              <a:t> &amp; </a:t>
            </a:r>
            <a:r>
              <a:rPr lang="en-US" sz="2800" dirty="0">
                <a:solidFill>
                  <a:schemeClr val="bg2">
                    <a:lumMod val="20000"/>
                    <a:lumOff val="80000"/>
                  </a:schemeClr>
                </a:solidFill>
                <a:hlinkClick r:id="rId3">
                  <a:extLst>
                    <a:ext uri="{A12FA001-AC4F-418D-AE19-62706E023703}">
                      <ahyp:hlinkClr xmlns:ahyp="http://schemas.microsoft.com/office/drawing/2018/hyperlinkcolor" val="tx"/>
                    </a:ext>
                  </a:extLst>
                </a:hlinkClick>
              </a:rPr>
              <a:t>LinkedIn</a:t>
            </a:r>
            <a:endParaRPr lang="en-US" sz="2800" dirty="0">
              <a:solidFill>
                <a:schemeClr val="bg2">
                  <a:lumMod val="20000"/>
                  <a:lumOff val="80000"/>
                </a:schemeClr>
              </a:solidFill>
            </a:endParaRPr>
          </a:p>
          <a:p>
            <a:r>
              <a:rPr lang="en-US" sz="3200" dirty="0"/>
              <a:t>Administrator Training</a:t>
            </a:r>
          </a:p>
          <a:p>
            <a:pPr lvl="1"/>
            <a:r>
              <a:rPr lang="en-US" sz="3000" dirty="0"/>
              <a:t>2026 dates TBD</a:t>
            </a:r>
          </a:p>
          <a:p>
            <a:r>
              <a:rPr lang="en-US" sz="3200" dirty="0"/>
              <a:t>KLAS Users’ Group Meetings at NLS &amp; APH</a:t>
            </a:r>
          </a:p>
          <a:p>
            <a:endParaRPr lang="en-US" sz="3200" dirty="0"/>
          </a:p>
        </p:txBody>
      </p:sp>
    </p:spTree>
    <p:extLst>
      <p:ext uri="{BB962C8B-B14F-4D97-AF65-F5344CB8AC3E}">
        <p14:creationId xmlns:p14="http://schemas.microsoft.com/office/powerpoint/2010/main" val="90898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85AE-A6C8-632F-EA0A-B64E77B349DA}"/>
              </a:ext>
            </a:extLst>
          </p:cNvPr>
          <p:cNvSpPr>
            <a:spLocks noGrp="1"/>
          </p:cNvSpPr>
          <p:nvPr>
            <p:ph type="title"/>
          </p:nvPr>
        </p:nvSpPr>
        <p:spPr>
          <a:xfrm>
            <a:off x="838200" y="252663"/>
            <a:ext cx="10515600" cy="1325880"/>
          </a:xfrm>
        </p:spPr>
        <p:txBody>
          <a:bodyPr/>
          <a:lstStyle/>
          <a:p>
            <a:r>
              <a:rPr lang="en-US" dirty="0"/>
              <a:t>KLAS Users’ Group</a:t>
            </a:r>
          </a:p>
        </p:txBody>
      </p:sp>
      <p:sp>
        <p:nvSpPr>
          <p:cNvPr id="3" name="Content Placeholder 2">
            <a:extLst>
              <a:ext uri="{FF2B5EF4-FFF2-40B4-BE49-F238E27FC236}">
                <a16:creationId xmlns:a16="http://schemas.microsoft.com/office/drawing/2014/main" id="{D24BFDDD-55FF-2F00-8C06-FD2B0BF94452}"/>
              </a:ext>
            </a:extLst>
          </p:cNvPr>
          <p:cNvSpPr>
            <a:spLocks noGrp="1"/>
          </p:cNvSpPr>
          <p:nvPr>
            <p:ph idx="1"/>
          </p:nvPr>
        </p:nvSpPr>
        <p:spPr>
          <a:xfrm>
            <a:off x="838200" y="1195305"/>
            <a:ext cx="10266947" cy="5410032"/>
          </a:xfrm>
        </p:spPr>
        <p:txBody>
          <a:bodyPr>
            <a:normAutofit fontScale="92500" lnSpcReduction="10000"/>
          </a:bodyPr>
          <a:lstStyle/>
          <a:p>
            <a:r>
              <a:rPr lang="en-US" sz="2800" dirty="0"/>
              <a:t>New Officers as of 8/1/2025</a:t>
            </a:r>
          </a:p>
          <a:p>
            <a:pPr lvl="1"/>
            <a:r>
              <a:rPr lang="en-US" sz="2800" b="1" dirty="0"/>
              <a:t>Josh Easter</a:t>
            </a:r>
            <a:r>
              <a:rPr lang="en-US" sz="2800" dirty="0"/>
              <a:t>, President, South Dakota Braille &amp; Talking Book Library</a:t>
            </a:r>
          </a:p>
          <a:p>
            <a:pPr lvl="1"/>
            <a:r>
              <a:rPr lang="en-US" sz="2800" b="1" dirty="0"/>
              <a:t>James Gleason</a:t>
            </a:r>
            <a:r>
              <a:rPr lang="en-US" sz="2800" dirty="0"/>
              <a:t>, Vice President, Perkins Library</a:t>
            </a:r>
          </a:p>
          <a:p>
            <a:pPr lvl="1"/>
            <a:r>
              <a:rPr lang="en-US" sz="2800" b="1" dirty="0"/>
              <a:t>Maureen </a:t>
            </a:r>
            <a:r>
              <a:rPr lang="en-US" sz="2800" b="1" dirty="0" err="1"/>
              <a:t>Dorosinski</a:t>
            </a:r>
            <a:r>
              <a:rPr lang="en-US" sz="2800" dirty="0"/>
              <a:t>, Immediate Past President, Florida Braille &amp; Talking Book Libraries</a:t>
            </a:r>
          </a:p>
          <a:p>
            <a:pPr lvl="1"/>
            <a:r>
              <a:rPr lang="en-US" sz="2800" b="1" dirty="0" err="1"/>
              <a:t>AnnaMarie</a:t>
            </a:r>
            <a:r>
              <a:rPr lang="en-US" sz="2800" b="1" dirty="0"/>
              <a:t> Theiss</a:t>
            </a:r>
            <a:r>
              <a:rPr lang="en-US" sz="2800" dirty="0"/>
              <a:t>, Secretary, Alabama Instructional Resource Center</a:t>
            </a:r>
          </a:p>
          <a:p>
            <a:r>
              <a:rPr lang="en-US" sz="2800" dirty="0"/>
              <a:t>Committees</a:t>
            </a:r>
          </a:p>
          <a:p>
            <a:pPr lvl="1"/>
            <a:r>
              <a:rPr lang="en-US" sz="2800" dirty="0"/>
              <a:t>KLAS Development Advisory Committee (KDAC)</a:t>
            </a:r>
          </a:p>
          <a:p>
            <a:pPr lvl="1"/>
            <a:r>
              <a:rPr lang="en-US" sz="2800" dirty="0"/>
              <a:t>Logistics Committee</a:t>
            </a:r>
          </a:p>
          <a:p>
            <a:pPr lvl="1"/>
            <a:r>
              <a:rPr lang="en-US" sz="2800" dirty="0"/>
              <a:t>Program Committee</a:t>
            </a:r>
          </a:p>
          <a:p>
            <a:pPr lvl="1"/>
            <a:endParaRPr lang="en-US" dirty="0"/>
          </a:p>
        </p:txBody>
      </p:sp>
    </p:spTree>
    <p:extLst>
      <p:ext uri="{BB962C8B-B14F-4D97-AF65-F5344CB8AC3E}">
        <p14:creationId xmlns:p14="http://schemas.microsoft.com/office/powerpoint/2010/main" val="281922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DB38-17E2-5D5F-B752-58A152F58A1D}"/>
              </a:ext>
            </a:extLst>
          </p:cNvPr>
          <p:cNvSpPr>
            <a:spLocks noGrp="1"/>
          </p:cNvSpPr>
          <p:nvPr>
            <p:ph type="title"/>
          </p:nvPr>
        </p:nvSpPr>
        <p:spPr>
          <a:xfrm>
            <a:off x="838199" y="276661"/>
            <a:ext cx="10515600" cy="1325880"/>
          </a:xfrm>
        </p:spPr>
        <p:txBody>
          <a:bodyPr/>
          <a:lstStyle/>
          <a:p>
            <a:r>
              <a:rPr lang="en-US" dirty="0"/>
              <a:t>KLAS Development Updates</a:t>
            </a:r>
          </a:p>
        </p:txBody>
      </p:sp>
      <p:sp>
        <p:nvSpPr>
          <p:cNvPr id="3" name="Content Placeholder 2">
            <a:extLst>
              <a:ext uri="{FF2B5EF4-FFF2-40B4-BE49-F238E27FC236}">
                <a16:creationId xmlns:a16="http://schemas.microsoft.com/office/drawing/2014/main" id="{DD72D319-2AEE-7436-2315-BAE0DE731A79}"/>
              </a:ext>
            </a:extLst>
          </p:cNvPr>
          <p:cNvSpPr>
            <a:spLocks noGrp="1"/>
          </p:cNvSpPr>
          <p:nvPr>
            <p:ph idx="1"/>
          </p:nvPr>
        </p:nvSpPr>
        <p:spPr>
          <a:xfrm>
            <a:off x="838199" y="1277121"/>
            <a:ext cx="11157285" cy="4665346"/>
          </a:xfrm>
        </p:spPr>
        <p:txBody>
          <a:bodyPr>
            <a:noAutofit/>
          </a:bodyPr>
          <a:lstStyle/>
          <a:p>
            <a:r>
              <a:rPr lang="en-US" sz="3200" dirty="0"/>
              <a:t>Automatic Service Queues</a:t>
            </a:r>
          </a:p>
          <a:p>
            <a:r>
              <a:rPr lang="en-US" sz="3200" dirty="0"/>
              <a:t>Catalog performance improvement</a:t>
            </a:r>
          </a:p>
          <a:p>
            <a:pPr lvl="1"/>
            <a:r>
              <a:rPr lang="en-US" sz="3000" dirty="0"/>
              <a:t>Resulting bug fixes</a:t>
            </a:r>
          </a:p>
          <a:p>
            <a:r>
              <a:rPr lang="en-US" sz="3200" dirty="0"/>
              <a:t>Manual Seed Serial correction</a:t>
            </a:r>
          </a:p>
          <a:p>
            <a:r>
              <a:rPr lang="en-US" sz="3200" dirty="0"/>
              <a:t>Reminders: </a:t>
            </a:r>
          </a:p>
          <a:p>
            <a:pPr lvl="1"/>
            <a:r>
              <a:rPr lang="en-US" sz="3000" dirty="0"/>
              <a:t>NLS Acknowledgements</a:t>
            </a:r>
            <a:r>
              <a:rPr lang="en-US" sz="2800" dirty="0"/>
              <a:t> - </a:t>
            </a:r>
            <a:r>
              <a:rPr lang="en-US" sz="3000" dirty="0"/>
              <a:t>automated blocks available</a:t>
            </a:r>
          </a:p>
          <a:p>
            <a:pPr lvl="1"/>
            <a:r>
              <a:rPr lang="en-US" sz="3200" dirty="0"/>
              <a:t>PIMMS Deleted status can now be reactivated</a:t>
            </a:r>
          </a:p>
          <a:p>
            <a:pPr lvl="1"/>
            <a:r>
              <a:rPr lang="en-US" sz="3200" dirty="0"/>
              <a:t>Institutions should have a First &amp; Last Name on the </a:t>
            </a:r>
            <a:r>
              <a:rPr lang="en-US" sz="3200" b="1" dirty="0"/>
              <a:t>email</a:t>
            </a:r>
            <a:r>
              <a:rPr lang="en-US" sz="3200" dirty="0"/>
              <a:t> for BARD</a:t>
            </a:r>
          </a:p>
        </p:txBody>
      </p:sp>
    </p:spTree>
    <p:extLst>
      <p:ext uri="{BB962C8B-B14F-4D97-AF65-F5344CB8AC3E}">
        <p14:creationId xmlns:p14="http://schemas.microsoft.com/office/powerpoint/2010/main" val="105391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633F-9C76-87C9-A852-DD7520239495}"/>
              </a:ext>
            </a:extLst>
          </p:cNvPr>
          <p:cNvSpPr>
            <a:spLocks noGrp="1"/>
          </p:cNvSpPr>
          <p:nvPr>
            <p:ph type="title"/>
          </p:nvPr>
        </p:nvSpPr>
        <p:spPr/>
        <p:txBody>
          <a:bodyPr/>
          <a:lstStyle/>
          <a:p>
            <a:r>
              <a:rPr lang="en-US" dirty="0"/>
              <a:t>KLAS Development (7.8.29)</a:t>
            </a:r>
          </a:p>
        </p:txBody>
      </p:sp>
      <p:sp>
        <p:nvSpPr>
          <p:cNvPr id="3" name="Content Placeholder 2">
            <a:extLst>
              <a:ext uri="{FF2B5EF4-FFF2-40B4-BE49-F238E27FC236}">
                <a16:creationId xmlns:a16="http://schemas.microsoft.com/office/drawing/2014/main" id="{46BF226E-688F-9CBE-8E16-C8F4DC35B065}"/>
              </a:ext>
            </a:extLst>
          </p:cNvPr>
          <p:cNvSpPr>
            <a:spLocks noGrp="1"/>
          </p:cNvSpPr>
          <p:nvPr>
            <p:ph idx="1"/>
          </p:nvPr>
        </p:nvSpPr>
        <p:spPr>
          <a:xfrm>
            <a:off x="838200" y="1411305"/>
            <a:ext cx="10392784" cy="4801871"/>
          </a:xfrm>
        </p:spPr>
        <p:txBody>
          <a:bodyPr>
            <a:noAutofit/>
          </a:bodyPr>
          <a:lstStyle/>
          <a:p>
            <a:r>
              <a:rPr lang="en-US" sz="3200" dirty="0"/>
              <a:t>Improved Issue Name display </a:t>
            </a:r>
          </a:p>
          <a:p>
            <a:pPr lvl="1"/>
            <a:r>
              <a:rPr lang="en-US" sz="3000" dirty="0"/>
              <a:t>Items Tab – longer character limit</a:t>
            </a:r>
            <a:br>
              <a:rPr lang="en-US" sz="3000" dirty="0"/>
            </a:br>
            <a:r>
              <a:rPr lang="en-US" sz="3000" dirty="0"/>
              <a:t>(note: data viewer field available)</a:t>
            </a:r>
          </a:p>
          <a:p>
            <a:pPr lvl="1"/>
            <a:r>
              <a:rPr lang="en-US" sz="3000" dirty="0"/>
              <a:t>Service Queue – data issue caused </a:t>
            </a:r>
            <a:r>
              <a:rPr lang="en-US" sz="3000" i="1" dirty="0"/>
              <a:t>some</a:t>
            </a:r>
            <a:r>
              <a:rPr lang="en-US" sz="3000" dirty="0"/>
              <a:t> serials not to display issue name; now cleaned up</a:t>
            </a:r>
          </a:p>
          <a:p>
            <a:pPr lvl="1"/>
            <a:r>
              <a:rPr lang="en-US" sz="3000" dirty="0"/>
              <a:t>Duplication Orders – Issue now displayed after serial name as on Service Queue</a:t>
            </a:r>
          </a:p>
          <a:p>
            <a:r>
              <a:rPr lang="en-US" sz="3200" dirty="0"/>
              <a:t>Create Dup Order from Queue performance improvement</a:t>
            </a:r>
          </a:p>
        </p:txBody>
      </p:sp>
    </p:spTree>
    <p:extLst>
      <p:ext uri="{BB962C8B-B14F-4D97-AF65-F5344CB8AC3E}">
        <p14:creationId xmlns:p14="http://schemas.microsoft.com/office/powerpoint/2010/main" val="191433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1F86-C567-6911-9F25-042C1B61C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09B1B-540D-FD67-CD6D-8E7B8993BA81}"/>
              </a:ext>
            </a:extLst>
          </p:cNvPr>
          <p:cNvSpPr>
            <a:spLocks noGrp="1"/>
          </p:cNvSpPr>
          <p:nvPr>
            <p:ph type="title"/>
          </p:nvPr>
        </p:nvSpPr>
        <p:spPr/>
        <p:txBody>
          <a:bodyPr/>
          <a:lstStyle/>
          <a:p>
            <a:r>
              <a:rPr lang="en-US" dirty="0"/>
              <a:t>KLAS Development (7.8.30)</a:t>
            </a:r>
          </a:p>
        </p:txBody>
      </p:sp>
      <p:sp>
        <p:nvSpPr>
          <p:cNvPr id="3" name="Content Placeholder 2">
            <a:extLst>
              <a:ext uri="{FF2B5EF4-FFF2-40B4-BE49-F238E27FC236}">
                <a16:creationId xmlns:a16="http://schemas.microsoft.com/office/drawing/2014/main" id="{4D5ED8B3-7626-8202-6F9B-8A7CEAA0575F}"/>
              </a:ext>
            </a:extLst>
          </p:cNvPr>
          <p:cNvSpPr>
            <a:spLocks noGrp="1"/>
          </p:cNvSpPr>
          <p:nvPr>
            <p:ph idx="1"/>
          </p:nvPr>
        </p:nvSpPr>
        <p:spPr>
          <a:xfrm>
            <a:off x="838200" y="1411305"/>
            <a:ext cx="10392784" cy="4801871"/>
          </a:xfrm>
        </p:spPr>
        <p:txBody>
          <a:bodyPr>
            <a:noAutofit/>
          </a:bodyPr>
          <a:lstStyle/>
          <a:p>
            <a:r>
              <a:rPr lang="en-US" sz="3200" dirty="0" err="1"/>
              <a:t>WebOPAC</a:t>
            </a:r>
            <a:r>
              <a:rPr lang="en-US" sz="3200" dirty="0"/>
              <a:t> Security update</a:t>
            </a:r>
          </a:p>
          <a:p>
            <a:r>
              <a:rPr lang="en-US" sz="3200" dirty="0"/>
              <a:t>Auto-add Service Queue no longer overrides custom values with the default</a:t>
            </a:r>
          </a:p>
          <a:p>
            <a:r>
              <a:rPr lang="en-US" sz="3200" dirty="0"/>
              <a:t>“Button” button caught and labeled on the Patron Requests tab</a:t>
            </a:r>
          </a:p>
          <a:p>
            <a:r>
              <a:rPr lang="en-US" sz="3200" dirty="0"/>
              <a:t>Equipment transfer improvements</a:t>
            </a:r>
          </a:p>
          <a:p>
            <a:pPr lvl="1"/>
            <a:r>
              <a:rPr lang="en-US" sz="3000" dirty="0"/>
              <a:t>Better error message if it fails</a:t>
            </a:r>
          </a:p>
          <a:p>
            <a:pPr lvl="1"/>
            <a:r>
              <a:rPr lang="en-US" sz="3000" dirty="0"/>
              <a:t>Better handling of deleted Equipment</a:t>
            </a:r>
          </a:p>
        </p:txBody>
      </p:sp>
    </p:spTree>
    <p:extLst>
      <p:ext uri="{BB962C8B-B14F-4D97-AF65-F5344CB8AC3E}">
        <p14:creationId xmlns:p14="http://schemas.microsoft.com/office/powerpoint/2010/main" val="181899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3AFD8-8A4E-FB72-479A-C5D616F3F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99348-4254-6A9C-DD97-7B6702AEB7F8}"/>
              </a:ext>
            </a:extLst>
          </p:cNvPr>
          <p:cNvSpPr>
            <a:spLocks noGrp="1"/>
          </p:cNvSpPr>
          <p:nvPr>
            <p:ph type="title"/>
          </p:nvPr>
        </p:nvSpPr>
        <p:spPr/>
        <p:txBody>
          <a:bodyPr/>
          <a:lstStyle/>
          <a:p>
            <a:r>
              <a:rPr lang="en-US" dirty="0"/>
              <a:t>KLAS Development (7.8.31)</a:t>
            </a:r>
          </a:p>
        </p:txBody>
      </p:sp>
      <p:sp>
        <p:nvSpPr>
          <p:cNvPr id="3" name="Content Placeholder 2">
            <a:extLst>
              <a:ext uri="{FF2B5EF4-FFF2-40B4-BE49-F238E27FC236}">
                <a16:creationId xmlns:a16="http://schemas.microsoft.com/office/drawing/2014/main" id="{C18391C0-4F24-CDEC-1B78-08AA6DD2086D}"/>
              </a:ext>
            </a:extLst>
          </p:cNvPr>
          <p:cNvSpPr>
            <a:spLocks noGrp="1"/>
          </p:cNvSpPr>
          <p:nvPr>
            <p:ph idx="1"/>
          </p:nvPr>
        </p:nvSpPr>
        <p:spPr>
          <a:xfrm>
            <a:off x="838200" y="1411305"/>
            <a:ext cx="10392784" cy="4801871"/>
          </a:xfrm>
        </p:spPr>
        <p:txBody>
          <a:bodyPr>
            <a:noAutofit/>
          </a:bodyPr>
          <a:lstStyle/>
          <a:p>
            <a:r>
              <a:rPr lang="en-US" sz="3200" dirty="0" err="1"/>
              <a:t>W</a:t>
            </a:r>
            <a:r>
              <a:rPr lang="en-US" sz="2800" dirty="0" err="1"/>
              <a:t>ebOPAC</a:t>
            </a:r>
            <a:r>
              <a:rPr lang="en-US" sz="2800" dirty="0"/>
              <a:t> Screen Reader navigation improvements</a:t>
            </a:r>
          </a:p>
          <a:p>
            <a:pPr lvl="1"/>
            <a:r>
              <a:rPr lang="en-US" sz="2600" dirty="0"/>
              <a:t>“Skip to main content” link </a:t>
            </a:r>
          </a:p>
          <a:p>
            <a:pPr lvl="1"/>
            <a:r>
              <a:rPr lang="en-US" sz="2600" dirty="0"/>
              <a:t>ARIA landmark roles</a:t>
            </a:r>
          </a:p>
          <a:p>
            <a:pPr lvl="1"/>
            <a:r>
              <a:rPr lang="en-US" sz="2600" dirty="0"/>
              <a:t>ARIA labels on Quick Request screen</a:t>
            </a:r>
          </a:p>
          <a:p>
            <a:pPr lvl="1"/>
            <a:r>
              <a:rPr lang="en-US" sz="2600" dirty="0"/>
              <a:t>AIRA labels &amp; roles on search results</a:t>
            </a:r>
          </a:p>
          <a:p>
            <a:pPr lvl="1"/>
            <a:r>
              <a:rPr lang="en-US" sz="2600" dirty="0"/>
              <a:t>Redundant title attribute/alt text on Exclude facets fixed</a:t>
            </a:r>
          </a:p>
          <a:p>
            <a:pPr lvl="1"/>
            <a:r>
              <a:rPr lang="en-US" sz="2600" dirty="0"/>
              <a:t>Browse Group heading level fix</a:t>
            </a:r>
          </a:p>
          <a:p>
            <a:r>
              <a:rPr lang="en-US" sz="2800" dirty="0"/>
              <a:t>Improved labels on Quick Request buttons</a:t>
            </a:r>
            <a:endParaRPr lang="en-US" sz="2600" dirty="0"/>
          </a:p>
        </p:txBody>
      </p:sp>
    </p:spTree>
    <p:extLst>
      <p:ext uri="{BB962C8B-B14F-4D97-AF65-F5344CB8AC3E}">
        <p14:creationId xmlns:p14="http://schemas.microsoft.com/office/powerpoint/2010/main" val="251437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60A4-FAAE-76C8-CC6E-BD530105106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27ABF09-F908-9E0C-ADAF-2DBDA2457232}"/>
              </a:ext>
            </a:extLst>
          </p:cNvPr>
          <p:cNvSpPr>
            <a:spLocks noGrp="1"/>
          </p:cNvSpPr>
          <p:nvPr>
            <p:ph idx="1"/>
          </p:nvPr>
        </p:nvSpPr>
        <p:spPr/>
        <p:txBody>
          <a:bodyPr>
            <a:normAutofit/>
          </a:bodyPr>
          <a:lstStyle/>
          <a:p>
            <a:r>
              <a:rPr lang="en-US" sz="3600" dirty="0">
                <a:latin typeface="+mn-lt"/>
              </a:rPr>
              <a:t>Keystone Staff</a:t>
            </a:r>
          </a:p>
          <a:p>
            <a:r>
              <a:rPr lang="en-US" sz="3600" dirty="0">
                <a:latin typeface="+mn-lt"/>
              </a:rPr>
              <a:t>Keystone Customers</a:t>
            </a:r>
          </a:p>
          <a:p>
            <a:r>
              <a:rPr lang="en-US" sz="3600" dirty="0">
                <a:latin typeface="+mn-lt"/>
              </a:rPr>
              <a:t>Keystone Services Updates</a:t>
            </a:r>
          </a:p>
          <a:p>
            <a:r>
              <a:rPr lang="en-US" sz="3600" dirty="0">
                <a:latin typeface="+mn-lt"/>
              </a:rPr>
              <a:t>KLAS Development Updates</a:t>
            </a:r>
          </a:p>
          <a:p>
            <a:r>
              <a:rPr lang="en-US" sz="3600" dirty="0">
                <a:latin typeface="+mn-lt"/>
              </a:rPr>
              <a:t>KLAS Users’ Resources</a:t>
            </a:r>
          </a:p>
          <a:p>
            <a:endParaRPr lang="en-US" sz="2400" dirty="0"/>
          </a:p>
        </p:txBody>
      </p:sp>
    </p:spTree>
    <p:extLst>
      <p:ext uri="{BB962C8B-B14F-4D97-AF65-F5344CB8AC3E}">
        <p14:creationId xmlns:p14="http://schemas.microsoft.com/office/powerpoint/2010/main" val="164270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929B4-68DF-26F7-604C-07FB83A87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04214-7A5A-16DC-E5B8-DD1C6A83199D}"/>
              </a:ext>
            </a:extLst>
          </p:cNvPr>
          <p:cNvSpPr>
            <a:spLocks noGrp="1"/>
          </p:cNvSpPr>
          <p:nvPr>
            <p:ph type="title"/>
          </p:nvPr>
        </p:nvSpPr>
        <p:spPr/>
        <p:txBody>
          <a:bodyPr/>
          <a:lstStyle/>
          <a:p>
            <a:r>
              <a:rPr lang="en-US" dirty="0"/>
              <a:t>KLAS Development (Upcoming)</a:t>
            </a:r>
          </a:p>
        </p:txBody>
      </p:sp>
      <p:sp>
        <p:nvSpPr>
          <p:cNvPr id="3" name="Content Placeholder 2">
            <a:extLst>
              <a:ext uri="{FF2B5EF4-FFF2-40B4-BE49-F238E27FC236}">
                <a16:creationId xmlns:a16="http://schemas.microsoft.com/office/drawing/2014/main" id="{432805E2-56F9-8003-E8AC-49C259518E4A}"/>
              </a:ext>
            </a:extLst>
          </p:cNvPr>
          <p:cNvSpPr>
            <a:spLocks noGrp="1"/>
          </p:cNvSpPr>
          <p:nvPr>
            <p:ph idx="1"/>
          </p:nvPr>
        </p:nvSpPr>
        <p:spPr>
          <a:xfrm>
            <a:off x="838200" y="1411305"/>
            <a:ext cx="10392784" cy="4801871"/>
          </a:xfrm>
        </p:spPr>
        <p:txBody>
          <a:bodyPr>
            <a:noAutofit/>
          </a:bodyPr>
          <a:lstStyle/>
          <a:p>
            <a:r>
              <a:rPr lang="en-US" sz="3200" dirty="0" err="1"/>
              <a:t>Keycloak</a:t>
            </a:r>
            <a:r>
              <a:rPr lang="en-US" sz="3200" dirty="0"/>
              <a:t> Integration (SSO)</a:t>
            </a:r>
          </a:p>
          <a:p>
            <a:r>
              <a:rPr lang="en-US" sz="3200" dirty="0"/>
              <a:t>Security improvements </a:t>
            </a:r>
          </a:p>
          <a:p>
            <a:pPr lvl="1"/>
            <a:r>
              <a:rPr lang="en-US" sz="3000" dirty="0"/>
              <a:t>Additional improvements in </a:t>
            </a:r>
            <a:r>
              <a:rPr lang="en-US" sz="3000" dirty="0" err="1"/>
              <a:t>WebOPAC</a:t>
            </a:r>
            <a:endParaRPr lang="en-US" sz="3000" dirty="0"/>
          </a:p>
          <a:p>
            <a:pPr lvl="1"/>
            <a:r>
              <a:rPr lang="en-US" sz="3000"/>
              <a:t>In </a:t>
            </a:r>
            <a:r>
              <a:rPr lang="en-US" sz="3000" dirty="0"/>
              <a:t>the KLAS application</a:t>
            </a:r>
            <a:endParaRPr lang="en-US" sz="2400" dirty="0"/>
          </a:p>
          <a:p>
            <a:r>
              <a:rPr lang="en-US" sz="3200" dirty="0"/>
              <a:t>NLS Patron Activity report</a:t>
            </a:r>
          </a:p>
          <a:p>
            <a:r>
              <a:rPr lang="en-US" sz="3200" dirty="0"/>
              <a:t>USPS intelligent mail API </a:t>
            </a:r>
          </a:p>
          <a:p>
            <a:pPr lvl="1"/>
            <a:r>
              <a:rPr lang="en-US" sz="2800" dirty="0"/>
              <a:t>Improvements for Gutenberg customers</a:t>
            </a:r>
          </a:p>
          <a:p>
            <a:pPr lvl="1"/>
            <a:r>
              <a:rPr lang="en-US" sz="2800" dirty="0"/>
              <a:t>Access for Scribe customers</a:t>
            </a:r>
          </a:p>
          <a:p>
            <a:r>
              <a:rPr lang="en-US" sz="3000" dirty="0"/>
              <a:t>Push to BARD Wishlist</a:t>
            </a:r>
          </a:p>
        </p:txBody>
      </p:sp>
    </p:spTree>
    <p:extLst>
      <p:ext uri="{BB962C8B-B14F-4D97-AF65-F5344CB8AC3E}">
        <p14:creationId xmlns:p14="http://schemas.microsoft.com/office/powerpoint/2010/main" val="584394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6B16-B088-CCE2-0568-F2DD7174E6F1}"/>
              </a:ext>
            </a:extLst>
          </p:cNvPr>
          <p:cNvSpPr>
            <a:spLocks noGrp="1"/>
          </p:cNvSpPr>
          <p:nvPr>
            <p:ph type="title"/>
          </p:nvPr>
        </p:nvSpPr>
        <p:spPr>
          <a:xfrm>
            <a:off x="558800" y="1663700"/>
            <a:ext cx="10515600" cy="1544320"/>
          </a:xfrm>
        </p:spPr>
        <p:txBody>
          <a:bodyPr/>
          <a:lstStyle/>
          <a:p>
            <a:r>
              <a:rPr lang="en-US" sz="6000" b="1" dirty="0"/>
              <a:t>And introducing…</a:t>
            </a:r>
            <a:br>
              <a:rPr lang="en-US" sz="6000" b="1" dirty="0"/>
            </a:br>
            <a:br>
              <a:rPr lang="en-US" sz="6000" b="1" dirty="0"/>
            </a:br>
            <a:br>
              <a:rPr lang="en-US" sz="6000" b="1" dirty="0"/>
            </a:br>
            <a:br>
              <a:rPr lang="en-US" sz="6000" b="1" dirty="0"/>
            </a:br>
            <a:endParaRPr lang="en-US" sz="6000" b="1" dirty="0"/>
          </a:p>
        </p:txBody>
      </p:sp>
      <p:sp>
        <p:nvSpPr>
          <p:cNvPr id="5" name="Title 1">
            <a:extLst>
              <a:ext uri="{FF2B5EF4-FFF2-40B4-BE49-F238E27FC236}">
                <a16:creationId xmlns:a16="http://schemas.microsoft.com/office/drawing/2014/main" id="{A2290960-C794-808F-6DE5-07E4D22F223B}"/>
              </a:ext>
            </a:extLst>
          </p:cNvPr>
          <p:cNvSpPr txBox="1">
            <a:spLocks/>
          </p:cNvSpPr>
          <p:nvPr/>
        </p:nvSpPr>
        <p:spPr>
          <a:xfrm>
            <a:off x="1200731" y="3990340"/>
            <a:ext cx="10515600" cy="154432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5400" dirty="0"/>
              <a:t>…(insert drumroll here)</a:t>
            </a:r>
            <a:br>
              <a:rPr lang="en-US" sz="5400" dirty="0"/>
            </a:br>
            <a:br>
              <a:rPr lang="en-US" sz="6000" dirty="0"/>
            </a:br>
            <a:br>
              <a:rPr lang="en-US" sz="6000" b="1" dirty="0"/>
            </a:br>
            <a:br>
              <a:rPr lang="en-US" sz="6000" b="1" dirty="0"/>
            </a:br>
            <a:endParaRPr lang="en-US" sz="6000" b="1" dirty="0"/>
          </a:p>
        </p:txBody>
      </p:sp>
    </p:spTree>
    <p:extLst>
      <p:ext uri="{BB962C8B-B14F-4D97-AF65-F5344CB8AC3E}">
        <p14:creationId xmlns:p14="http://schemas.microsoft.com/office/powerpoint/2010/main" val="2416858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C8F7-CE6E-E388-FA6A-6C6E6DD0D465}"/>
              </a:ext>
            </a:extLst>
          </p:cNvPr>
          <p:cNvSpPr>
            <a:spLocks noGrp="1"/>
          </p:cNvSpPr>
          <p:nvPr>
            <p:ph type="title"/>
          </p:nvPr>
        </p:nvSpPr>
        <p:spPr/>
        <p:txBody>
          <a:bodyPr/>
          <a:lstStyle/>
          <a:p>
            <a:r>
              <a:rPr lang="en-US" dirty="0"/>
              <a:t>Scribe Micro</a:t>
            </a:r>
          </a:p>
        </p:txBody>
      </p:sp>
      <p:pic>
        <p:nvPicPr>
          <p:cNvPr id="7" name="Picture 6" descr="A person using a green box&#10;&#10;AI-generated content may be incorrect.">
            <a:extLst>
              <a:ext uri="{FF2B5EF4-FFF2-40B4-BE49-F238E27FC236}">
                <a16:creationId xmlns:a16="http://schemas.microsoft.com/office/drawing/2014/main" id="{427B163F-9D02-7BEF-A403-C63A4FC78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728" y="774921"/>
            <a:ext cx="4186072" cy="5581429"/>
          </a:xfrm>
          <a:prstGeom prst="rect">
            <a:avLst/>
          </a:prstGeom>
        </p:spPr>
      </p:pic>
      <p:sp>
        <p:nvSpPr>
          <p:cNvPr id="9" name="Content Placeholder 8">
            <a:extLst>
              <a:ext uri="{FF2B5EF4-FFF2-40B4-BE49-F238E27FC236}">
                <a16:creationId xmlns:a16="http://schemas.microsoft.com/office/drawing/2014/main" id="{1EB652D3-0D52-C458-0E96-B4A18D7CDF0A}"/>
              </a:ext>
            </a:extLst>
          </p:cNvPr>
          <p:cNvSpPr>
            <a:spLocks noGrp="1"/>
          </p:cNvSpPr>
          <p:nvPr>
            <p:ph idx="1"/>
          </p:nvPr>
        </p:nvSpPr>
        <p:spPr>
          <a:xfrm>
            <a:off x="838200" y="1691004"/>
            <a:ext cx="6045200" cy="4665346"/>
          </a:xfrm>
        </p:spPr>
        <p:txBody>
          <a:bodyPr>
            <a:normAutofit fontScale="92500"/>
          </a:bodyPr>
          <a:lstStyle/>
          <a:p>
            <a:r>
              <a:rPr lang="en-US" sz="3200" dirty="0"/>
              <a:t>Early Prototype – all material, functions subject to change</a:t>
            </a:r>
          </a:p>
          <a:p>
            <a:r>
              <a:rPr lang="en-US" sz="3200" dirty="0"/>
              <a:t>Fully portable, all-in-one</a:t>
            </a:r>
          </a:p>
          <a:p>
            <a:r>
              <a:rPr lang="en-US" sz="3200" dirty="0"/>
              <a:t>Onboard speakers</a:t>
            </a:r>
          </a:p>
          <a:p>
            <a:r>
              <a:rPr lang="en-US" sz="3200" dirty="0"/>
              <a:t>Integrated optical scanner</a:t>
            </a:r>
          </a:p>
          <a:p>
            <a:r>
              <a:rPr lang="en-US" sz="3200" dirty="0"/>
              <a:t>Text display</a:t>
            </a:r>
          </a:p>
          <a:p>
            <a:r>
              <a:rPr lang="en-US" sz="3200" dirty="0"/>
              <a:t>Single cartridge slot with LED indicator</a:t>
            </a:r>
          </a:p>
        </p:txBody>
      </p:sp>
    </p:spTree>
    <p:extLst>
      <p:ext uri="{BB962C8B-B14F-4D97-AF65-F5344CB8AC3E}">
        <p14:creationId xmlns:p14="http://schemas.microsoft.com/office/powerpoint/2010/main" val="2190146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37C2E-51BA-CA9A-6546-854F909D3F8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65783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97BD-C9CE-BD16-4EA0-13D59A2324A5}"/>
              </a:ext>
            </a:extLst>
          </p:cNvPr>
          <p:cNvSpPr>
            <a:spLocks noGrp="1"/>
          </p:cNvSpPr>
          <p:nvPr>
            <p:ph type="title"/>
          </p:nvPr>
        </p:nvSpPr>
        <p:spPr/>
        <p:txBody>
          <a:bodyPr/>
          <a:lstStyle/>
          <a:p>
            <a:r>
              <a:rPr lang="en-US" dirty="0"/>
              <a:t>Keystone Staff</a:t>
            </a:r>
          </a:p>
        </p:txBody>
      </p:sp>
      <p:sp>
        <p:nvSpPr>
          <p:cNvPr id="3" name="Content Placeholder 2">
            <a:extLst>
              <a:ext uri="{FF2B5EF4-FFF2-40B4-BE49-F238E27FC236}">
                <a16:creationId xmlns:a16="http://schemas.microsoft.com/office/drawing/2014/main" id="{CE070F38-CD0F-C014-C5BA-9EC423E1E02E}"/>
              </a:ext>
            </a:extLst>
          </p:cNvPr>
          <p:cNvSpPr>
            <a:spLocks noGrp="1"/>
          </p:cNvSpPr>
          <p:nvPr>
            <p:ph idx="1"/>
          </p:nvPr>
        </p:nvSpPr>
        <p:spPr>
          <a:xfrm>
            <a:off x="293545" y="1827530"/>
            <a:ext cx="9443224" cy="4665346"/>
          </a:xfrm>
        </p:spPr>
        <p:txBody>
          <a:bodyPr>
            <a:normAutofit/>
          </a:bodyPr>
          <a:lstStyle/>
          <a:p>
            <a:r>
              <a:rPr lang="en-US" sz="3200" dirty="0">
                <a:latin typeface="+mn-lt"/>
              </a:rPr>
              <a:t>Customer Support</a:t>
            </a:r>
          </a:p>
          <a:p>
            <a:r>
              <a:rPr lang="en-US" sz="3200" dirty="0">
                <a:latin typeface="+mn-lt"/>
              </a:rPr>
              <a:t>Development</a:t>
            </a:r>
          </a:p>
          <a:p>
            <a:r>
              <a:rPr lang="en-US" sz="3200" dirty="0">
                <a:latin typeface="+mn-lt"/>
              </a:rPr>
              <a:t>Systems Admin / IT</a:t>
            </a:r>
          </a:p>
          <a:p>
            <a:r>
              <a:rPr lang="en-US" sz="3200" dirty="0">
                <a:latin typeface="+mn-lt"/>
              </a:rPr>
              <a:t>Sales </a:t>
            </a:r>
            <a:br>
              <a:rPr lang="en-US" sz="3200" dirty="0">
                <a:latin typeface="+mn-lt"/>
              </a:rPr>
            </a:br>
            <a:r>
              <a:rPr lang="en-US" sz="3200" dirty="0">
                <a:latin typeface="+mn-lt"/>
              </a:rPr>
              <a:t>   &amp; Administration</a:t>
            </a:r>
          </a:p>
        </p:txBody>
      </p:sp>
      <p:pic>
        <p:nvPicPr>
          <p:cNvPr id="5" name="Picture 4">
            <a:extLst>
              <a:ext uri="{FF2B5EF4-FFF2-40B4-BE49-F238E27FC236}">
                <a16:creationId xmlns:a16="http://schemas.microsoft.com/office/drawing/2014/main" id="{07BCDF0E-E1D5-5FE9-1EB6-E6060A9FA1E6}"/>
              </a:ext>
            </a:extLst>
          </p:cNvPr>
          <p:cNvPicPr>
            <a:picLocks noChangeAspect="1"/>
          </p:cNvPicPr>
          <p:nvPr/>
        </p:nvPicPr>
        <p:blipFill>
          <a:blip r:embed="rId2">
            <a:extLst>
              <a:ext uri="{28A0092B-C50C-407E-A947-70E740481C1C}">
                <a14:useLocalDpi xmlns:a14="http://schemas.microsoft.com/office/drawing/2010/main" val="0"/>
              </a:ext>
            </a:extLst>
          </a:blip>
          <a:srcRect l="3501" t="15822"/>
          <a:stretch>
            <a:fillRect/>
          </a:stretch>
        </p:blipFill>
        <p:spPr>
          <a:xfrm>
            <a:off x="4680803" y="1827530"/>
            <a:ext cx="7103224" cy="4665346"/>
          </a:xfrm>
          <a:prstGeom prst="rect">
            <a:avLst/>
          </a:prstGeom>
        </p:spPr>
      </p:pic>
    </p:spTree>
    <p:extLst>
      <p:ext uri="{BB962C8B-B14F-4D97-AF65-F5344CB8AC3E}">
        <p14:creationId xmlns:p14="http://schemas.microsoft.com/office/powerpoint/2010/main" val="409681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9EB3-D493-D975-4A62-AC4290F61BAF}"/>
              </a:ext>
            </a:extLst>
          </p:cNvPr>
          <p:cNvSpPr>
            <a:spLocks noGrp="1"/>
          </p:cNvSpPr>
          <p:nvPr>
            <p:ph type="title"/>
          </p:nvPr>
        </p:nvSpPr>
        <p:spPr/>
        <p:txBody>
          <a:bodyPr/>
          <a:lstStyle/>
          <a:p>
            <a:r>
              <a:rPr lang="en-US" dirty="0"/>
              <a:t>Customer Support</a:t>
            </a:r>
          </a:p>
        </p:txBody>
      </p:sp>
      <p:pic>
        <p:nvPicPr>
          <p:cNvPr id="13" name="Content Placeholder 12">
            <a:extLst>
              <a:ext uri="{FF2B5EF4-FFF2-40B4-BE49-F238E27FC236}">
                <a16:creationId xmlns:a16="http://schemas.microsoft.com/office/drawing/2014/main" id="{453ADB56-9DC9-3D5A-D79C-DF178E2DD64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8256" t="2234" r="12439" b="28349"/>
          <a:stretch>
            <a:fillRect/>
          </a:stretch>
        </p:blipFill>
        <p:spPr>
          <a:xfrm>
            <a:off x="9226559" y="1851289"/>
            <a:ext cx="2772218" cy="2776759"/>
          </a:xfrm>
        </p:spPr>
      </p:pic>
      <p:pic>
        <p:nvPicPr>
          <p:cNvPr id="4" name="Picture 3">
            <a:extLst>
              <a:ext uri="{FF2B5EF4-FFF2-40B4-BE49-F238E27FC236}">
                <a16:creationId xmlns:a16="http://schemas.microsoft.com/office/drawing/2014/main" id="{770894D8-72FF-FB0E-6AEA-F205DDE0B7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35452" y="2003047"/>
            <a:ext cx="2229194" cy="4000038"/>
          </a:xfrm>
          <a:prstGeom prst="rect">
            <a:avLst/>
          </a:prstGeom>
        </p:spPr>
      </p:pic>
      <p:pic>
        <p:nvPicPr>
          <p:cNvPr id="5" name="Picture 4">
            <a:extLst>
              <a:ext uri="{FF2B5EF4-FFF2-40B4-BE49-F238E27FC236}">
                <a16:creationId xmlns:a16="http://schemas.microsoft.com/office/drawing/2014/main" id="{D9EB9AD6-F320-2CE2-D4C7-63A184D050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94220" y="1629427"/>
            <a:ext cx="2696804" cy="3500277"/>
          </a:xfrm>
          <a:prstGeom prst="rect">
            <a:avLst/>
          </a:prstGeom>
        </p:spPr>
      </p:pic>
      <p:sp>
        <p:nvSpPr>
          <p:cNvPr id="8" name="TextBox 7">
            <a:extLst>
              <a:ext uri="{FF2B5EF4-FFF2-40B4-BE49-F238E27FC236}">
                <a16:creationId xmlns:a16="http://schemas.microsoft.com/office/drawing/2014/main" id="{A72977E1-FF11-8DAF-E993-F65862341617}"/>
              </a:ext>
            </a:extLst>
          </p:cNvPr>
          <p:cNvSpPr txBox="1"/>
          <p:nvPr/>
        </p:nvSpPr>
        <p:spPr>
          <a:xfrm>
            <a:off x="-363521" y="4628048"/>
            <a:ext cx="4077738" cy="1015663"/>
          </a:xfrm>
          <a:prstGeom prst="rect">
            <a:avLst/>
          </a:prstGeom>
          <a:noFill/>
        </p:spPr>
        <p:txBody>
          <a:bodyPr wrap="square" rtlCol="0">
            <a:spAutoFit/>
          </a:bodyPr>
          <a:lstStyle/>
          <a:p>
            <a:pPr algn="ctr"/>
            <a:r>
              <a:rPr lang="en-US" sz="2000" dirty="0">
                <a:latin typeface="Segoe Print" panose="02000800000000000000" pitchFamily="2" charset="0"/>
              </a:rPr>
              <a:t>Nancy Honeycutt, </a:t>
            </a:r>
            <a:br>
              <a:rPr lang="en-US" sz="2000" dirty="0">
                <a:latin typeface="Segoe Print" panose="02000800000000000000" pitchFamily="2" charset="0"/>
              </a:rPr>
            </a:br>
            <a:r>
              <a:rPr lang="en-US" sz="2000" dirty="0">
                <a:latin typeface="Segoe Print" panose="02000800000000000000" pitchFamily="2" charset="0"/>
              </a:rPr>
              <a:t>Manager, </a:t>
            </a:r>
            <a:br>
              <a:rPr lang="en-US" sz="2000" dirty="0">
                <a:latin typeface="Segoe Print" panose="02000800000000000000" pitchFamily="2" charset="0"/>
              </a:rPr>
            </a:br>
            <a:r>
              <a:rPr lang="en-US" sz="2000" dirty="0">
                <a:latin typeface="Segoe Print" panose="02000800000000000000" pitchFamily="2" charset="0"/>
              </a:rPr>
              <a:t>Customer Support</a:t>
            </a:r>
          </a:p>
        </p:txBody>
      </p:sp>
      <p:sp>
        <p:nvSpPr>
          <p:cNvPr id="9" name="TextBox 8">
            <a:extLst>
              <a:ext uri="{FF2B5EF4-FFF2-40B4-BE49-F238E27FC236}">
                <a16:creationId xmlns:a16="http://schemas.microsoft.com/office/drawing/2014/main" id="{0E936086-8744-E890-A95F-E0F2C1B6FF03}"/>
              </a:ext>
            </a:extLst>
          </p:cNvPr>
          <p:cNvSpPr txBox="1"/>
          <p:nvPr/>
        </p:nvSpPr>
        <p:spPr>
          <a:xfrm>
            <a:off x="8573799" y="4788333"/>
            <a:ext cx="4077738" cy="707886"/>
          </a:xfrm>
          <a:prstGeom prst="rect">
            <a:avLst/>
          </a:prstGeom>
          <a:noFill/>
        </p:spPr>
        <p:txBody>
          <a:bodyPr wrap="square" rtlCol="0">
            <a:spAutoFit/>
          </a:bodyPr>
          <a:lstStyle/>
          <a:p>
            <a:pPr algn="ctr"/>
            <a:r>
              <a:rPr lang="en-US" sz="2000" dirty="0">
                <a:latin typeface="Segoe Print" panose="02000800000000000000" pitchFamily="2" charset="0"/>
              </a:rPr>
              <a:t>Katy Patrick, </a:t>
            </a:r>
            <a:br>
              <a:rPr lang="en-US" sz="2000" dirty="0">
                <a:latin typeface="Segoe Print" panose="02000800000000000000" pitchFamily="2" charset="0"/>
              </a:rPr>
            </a:br>
            <a:r>
              <a:rPr lang="en-US" sz="2000" dirty="0">
                <a:latin typeface="Segoe Print" panose="02000800000000000000" pitchFamily="2" charset="0"/>
              </a:rPr>
              <a:t>Technical Writer</a:t>
            </a:r>
          </a:p>
        </p:txBody>
      </p:sp>
      <p:sp>
        <p:nvSpPr>
          <p:cNvPr id="10" name="TextBox 9">
            <a:extLst>
              <a:ext uri="{FF2B5EF4-FFF2-40B4-BE49-F238E27FC236}">
                <a16:creationId xmlns:a16="http://schemas.microsoft.com/office/drawing/2014/main" id="{A53CEAA0-3AA5-0729-7495-635B6DC6A126}"/>
              </a:ext>
            </a:extLst>
          </p:cNvPr>
          <p:cNvSpPr txBox="1"/>
          <p:nvPr/>
        </p:nvSpPr>
        <p:spPr>
          <a:xfrm>
            <a:off x="5464646" y="5277850"/>
            <a:ext cx="4077738" cy="707886"/>
          </a:xfrm>
          <a:prstGeom prst="rect">
            <a:avLst/>
          </a:prstGeom>
          <a:noFill/>
        </p:spPr>
        <p:txBody>
          <a:bodyPr wrap="square" rtlCol="0">
            <a:spAutoFit/>
          </a:bodyPr>
          <a:lstStyle/>
          <a:p>
            <a:pPr algn="ctr"/>
            <a:r>
              <a:rPr lang="en-US" sz="2000" dirty="0">
                <a:latin typeface="Segoe Print" panose="02000800000000000000" pitchFamily="2" charset="0"/>
              </a:rPr>
              <a:t>Marion Campbell, </a:t>
            </a:r>
            <a:br>
              <a:rPr lang="en-US" sz="2000" dirty="0">
                <a:latin typeface="Segoe Print" panose="02000800000000000000" pitchFamily="2" charset="0"/>
              </a:rPr>
            </a:br>
            <a:r>
              <a:rPr lang="en-US" sz="2000" dirty="0">
                <a:latin typeface="Segoe Print" panose="02000800000000000000" pitchFamily="2" charset="0"/>
              </a:rPr>
              <a:t>Customer Support Specialist</a:t>
            </a:r>
          </a:p>
        </p:txBody>
      </p:sp>
      <p:sp>
        <p:nvSpPr>
          <p:cNvPr id="11" name="TextBox 10">
            <a:extLst>
              <a:ext uri="{FF2B5EF4-FFF2-40B4-BE49-F238E27FC236}">
                <a16:creationId xmlns:a16="http://schemas.microsoft.com/office/drawing/2014/main" id="{307E510D-3AA4-A004-C712-B29C11903592}"/>
              </a:ext>
            </a:extLst>
          </p:cNvPr>
          <p:cNvSpPr txBox="1"/>
          <p:nvPr/>
        </p:nvSpPr>
        <p:spPr>
          <a:xfrm>
            <a:off x="2443702" y="6074015"/>
            <a:ext cx="4077738" cy="707886"/>
          </a:xfrm>
          <a:prstGeom prst="rect">
            <a:avLst/>
          </a:prstGeom>
          <a:noFill/>
        </p:spPr>
        <p:txBody>
          <a:bodyPr wrap="square" rtlCol="0">
            <a:spAutoFit/>
          </a:bodyPr>
          <a:lstStyle/>
          <a:p>
            <a:pPr algn="ctr"/>
            <a:r>
              <a:rPr lang="en-US" sz="2000" dirty="0">
                <a:latin typeface="Segoe Print" panose="02000800000000000000" pitchFamily="2" charset="0"/>
              </a:rPr>
              <a:t>Katharina Stevens,</a:t>
            </a:r>
            <a:br>
              <a:rPr lang="en-US" sz="2000" dirty="0">
                <a:latin typeface="Segoe Print" panose="02000800000000000000" pitchFamily="2" charset="0"/>
              </a:rPr>
            </a:br>
            <a:r>
              <a:rPr lang="en-US" sz="2000" dirty="0">
                <a:latin typeface="Segoe Print" panose="02000800000000000000" pitchFamily="2" charset="0"/>
              </a:rPr>
              <a:t>Customer Support Specialist</a:t>
            </a:r>
          </a:p>
        </p:txBody>
      </p:sp>
      <p:pic>
        <p:nvPicPr>
          <p:cNvPr id="15" name="Picture 14">
            <a:extLst>
              <a:ext uri="{FF2B5EF4-FFF2-40B4-BE49-F238E27FC236}">
                <a16:creationId xmlns:a16="http://schemas.microsoft.com/office/drawing/2014/main" id="{0766D780-09DD-2F9B-1CC7-3DAD1CA11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489" y="1761934"/>
            <a:ext cx="2793787" cy="2795184"/>
          </a:xfrm>
          <a:prstGeom prst="rect">
            <a:avLst/>
          </a:prstGeom>
        </p:spPr>
      </p:pic>
    </p:spTree>
    <p:extLst>
      <p:ext uri="{BB962C8B-B14F-4D97-AF65-F5344CB8AC3E}">
        <p14:creationId xmlns:p14="http://schemas.microsoft.com/office/powerpoint/2010/main" val="277964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21EF-CF0A-7880-62B8-2C1043440FA2}"/>
              </a:ext>
            </a:extLst>
          </p:cNvPr>
          <p:cNvSpPr>
            <a:spLocks noGrp="1"/>
          </p:cNvSpPr>
          <p:nvPr>
            <p:ph type="title"/>
          </p:nvPr>
        </p:nvSpPr>
        <p:spPr/>
        <p:txBody>
          <a:bodyPr/>
          <a:lstStyle/>
          <a:p>
            <a:r>
              <a:rPr lang="en-US" dirty="0"/>
              <a:t>Development</a:t>
            </a:r>
          </a:p>
        </p:txBody>
      </p:sp>
      <p:pic>
        <p:nvPicPr>
          <p:cNvPr id="4" name="Picture 3">
            <a:extLst>
              <a:ext uri="{FF2B5EF4-FFF2-40B4-BE49-F238E27FC236}">
                <a16:creationId xmlns:a16="http://schemas.microsoft.com/office/drawing/2014/main" id="{5C6CE211-59D0-5D34-CE3F-1812E38B44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1791" y="351635"/>
            <a:ext cx="2673435" cy="3262138"/>
          </a:xfrm>
          <a:prstGeom prst="rect">
            <a:avLst/>
          </a:prstGeom>
        </p:spPr>
      </p:pic>
      <p:pic>
        <p:nvPicPr>
          <p:cNvPr id="5" name="Picture 4">
            <a:extLst>
              <a:ext uri="{FF2B5EF4-FFF2-40B4-BE49-F238E27FC236}">
                <a16:creationId xmlns:a16="http://schemas.microsoft.com/office/drawing/2014/main" id="{BF8E3B6C-4F6A-0999-ECFD-0C514DD296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32169" y="2683213"/>
            <a:ext cx="3171863" cy="2972235"/>
          </a:xfrm>
          <a:prstGeom prst="rect">
            <a:avLst/>
          </a:prstGeom>
        </p:spPr>
      </p:pic>
      <p:pic>
        <p:nvPicPr>
          <p:cNvPr id="6" name="Picture 5">
            <a:extLst>
              <a:ext uri="{FF2B5EF4-FFF2-40B4-BE49-F238E27FC236}">
                <a16:creationId xmlns:a16="http://schemas.microsoft.com/office/drawing/2014/main" id="{4FFE9D3A-C1A4-73D0-29BA-303C95D7C6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83728" y="2047056"/>
            <a:ext cx="2816482" cy="3668099"/>
          </a:xfrm>
          <a:prstGeom prst="rect">
            <a:avLst/>
          </a:prstGeom>
        </p:spPr>
      </p:pic>
      <p:pic>
        <p:nvPicPr>
          <p:cNvPr id="7" name="Picture 6">
            <a:extLst>
              <a:ext uri="{FF2B5EF4-FFF2-40B4-BE49-F238E27FC236}">
                <a16:creationId xmlns:a16="http://schemas.microsoft.com/office/drawing/2014/main" id="{56CA6EC2-7A32-5867-93D8-9664C20582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399" y="1325928"/>
            <a:ext cx="3171377" cy="2928947"/>
          </a:xfrm>
          <a:prstGeom prst="rect">
            <a:avLst/>
          </a:prstGeom>
        </p:spPr>
      </p:pic>
      <p:sp>
        <p:nvSpPr>
          <p:cNvPr id="8" name="TextBox 7">
            <a:extLst>
              <a:ext uri="{FF2B5EF4-FFF2-40B4-BE49-F238E27FC236}">
                <a16:creationId xmlns:a16="http://schemas.microsoft.com/office/drawing/2014/main" id="{0116BDDF-1DD3-8F59-90AB-B9ED068A409B}"/>
              </a:ext>
            </a:extLst>
          </p:cNvPr>
          <p:cNvSpPr txBox="1"/>
          <p:nvPr/>
        </p:nvSpPr>
        <p:spPr>
          <a:xfrm>
            <a:off x="-429663" y="4290903"/>
            <a:ext cx="4077738" cy="1015663"/>
          </a:xfrm>
          <a:prstGeom prst="rect">
            <a:avLst/>
          </a:prstGeom>
          <a:noFill/>
        </p:spPr>
        <p:txBody>
          <a:bodyPr wrap="square" rtlCol="0">
            <a:spAutoFit/>
          </a:bodyPr>
          <a:lstStyle/>
          <a:p>
            <a:pPr algn="ctr"/>
            <a:r>
              <a:rPr lang="en-US" sz="2000" dirty="0" err="1">
                <a:latin typeface="Segoe Print" panose="02000800000000000000" pitchFamily="2" charset="0"/>
              </a:rPr>
              <a:t>Mitake</a:t>
            </a:r>
            <a:r>
              <a:rPr lang="en-US" sz="2000" dirty="0">
                <a:latin typeface="Segoe Print" panose="02000800000000000000" pitchFamily="2" charset="0"/>
              </a:rPr>
              <a:t> </a:t>
            </a:r>
            <a:r>
              <a:rPr lang="en-US" sz="2000" dirty="0" err="1">
                <a:latin typeface="Segoe Print" panose="02000800000000000000" pitchFamily="2" charset="0"/>
              </a:rPr>
              <a:t>Burts</a:t>
            </a:r>
            <a:r>
              <a:rPr lang="en-US" sz="2000" dirty="0">
                <a:latin typeface="Segoe Print" panose="02000800000000000000" pitchFamily="2" charset="0"/>
              </a:rPr>
              <a:t>, </a:t>
            </a:r>
            <a:br>
              <a:rPr lang="en-US" sz="2000" dirty="0">
                <a:latin typeface="Segoe Print" panose="02000800000000000000" pitchFamily="2" charset="0"/>
              </a:rPr>
            </a:br>
            <a:r>
              <a:rPr lang="en-US" sz="2000" dirty="0">
                <a:latin typeface="Segoe Print" panose="02000800000000000000" pitchFamily="2" charset="0"/>
              </a:rPr>
              <a:t>Chief Product </a:t>
            </a:r>
            <a:br>
              <a:rPr lang="en-US" sz="2000" dirty="0">
                <a:latin typeface="Segoe Print" panose="02000800000000000000" pitchFamily="2" charset="0"/>
              </a:rPr>
            </a:br>
            <a:r>
              <a:rPr lang="en-US" sz="2000" dirty="0">
                <a:latin typeface="Segoe Print" panose="02000800000000000000" pitchFamily="2" charset="0"/>
              </a:rPr>
              <a:t>Development Officer</a:t>
            </a:r>
          </a:p>
        </p:txBody>
      </p:sp>
      <p:sp>
        <p:nvSpPr>
          <p:cNvPr id="9" name="TextBox 8">
            <a:extLst>
              <a:ext uri="{FF2B5EF4-FFF2-40B4-BE49-F238E27FC236}">
                <a16:creationId xmlns:a16="http://schemas.microsoft.com/office/drawing/2014/main" id="{84571F80-825B-C1E2-F87C-3B2CB454EA4F}"/>
              </a:ext>
            </a:extLst>
          </p:cNvPr>
          <p:cNvSpPr txBox="1"/>
          <p:nvPr/>
        </p:nvSpPr>
        <p:spPr>
          <a:xfrm>
            <a:off x="2573624" y="5759359"/>
            <a:ext cx="4077738" cy="1015663"/>
          </a:xfrm>
          <a:prstGeom prst="rect">
            <a:avLst/>
          </a:prstGeom>
          <a:noFill/>
        </p:spPr>
        <p:txBody>
          <a:bodyPr wrap="square" rtlCol="0">
            <a:spAutoFit/>
          </a:bodyPr>
          <a:lstStyle/>
          <a:p>
            <a:pPr algn="ctr"/>
            <a:r>
              <a:rPr lang="en-US" sz="2000" dirty="0">
                <a:latin typeface="Segoe Print" panose="02000800000000000000" pitchFamily="2" charset="0"/>
              </a:rPr>
              <a:t>Kyle Honeycutt, </a:t>
            </a:r>
            <a:br>
              <a:rPr lang="en-US" sz="2000" dirty="0">
                <a:latin typeface="Segoe Print" panose="02000800000000000000" pitchFamily="2" charset="0"/>
              </a:rPr>
            </a:br>
            <a:r>
              <a:rPr lang="en-US" sz="2000" dirty="0">
                <a:latin typeface="Segoe Print" panose="02000800000000000000" pitchFamily="2" charset="0"/>
              </a:rPr>
              <a:t>Manager, </a:t>
            </a:r>
            <a:br>
              <a:rPr lang="en-US" sz="2000" dirty="0">
                <a:latin typeface="Segoe Print" panose="02000800000000000000" pitchFamily="2" charset="0"/>
              </a:rPr>
            </a:br>
            <a:r>
              <a:rPr lang="en-US" sz="2000" dirty="0">
                <a:latin typeface="Segoe Print" panose="02000800000000000000" pitchFamily="2" charset="0"/>
              </a:rPr>
              <a:t>Software Development</a:t>
            </a:r>
          </a:p>
        </p:txBody>
      </p:sp>
      <p:sp>
        <p:nvSpPr>
          <p:cNvPr id="10" name="TextBox 9">
            <a:extLst>
              <a:ext uri="{FF2B5EF4-FFF2-40B4-BE49-F238E27FC236}">
                <a16:creationId xmlns:a16="http://schemas.microsoft.com/office/drawing/2014/main" id="{B1798EAE-67F0-151F-7079-5DF386FA1AB0}"/>
              </a:ext>
            </a:extLst>
          </p:cNvPr>
          <p:cNvSpPr txBox="1"/>
          <p:nvPr/>
        </p:nvSpPr>
        <p:spPr>
          <a:xfrm>
            <a:off x="5481567" y="3656025"/>
            <a:ext cx="4077738" cy="1015663"/>
          </a:xfrm>
          <a:prstGeom prst="rect">
            <a:avLst/>
          </a:prstGeom>
          <a:noFill/>
        </p:spPr>
        <p:txBody>
          <a:bodyPr wrap="square" rtlCol="0">
            <a:spAutoFit/>
          </a:bodyPr>
          <a:lstStyle/>
          <a:p>
            <a:pPr algn="ctr"/>
            <a:r>
              <a:rPr lang="en-US" sz="2000" dirty="0">
                <a:latin typeface="Segoe Print" panose="02000800000000000000" pitchFamily="2" charset="0"/>
              </a:rPr>
              <a:t>George Martell, </a:t>
            </a:r>
            <a:br>
              <a:rPr lang="en-US" sz="2000" dirty="0">
                <a:latin typeface="Segoe Print" panose="02000800000000000000" pitchFamily="2" charset="0"/>
              </a:rPr>
            </a:br>
            <a:r>
              <a:rPr lang="en-US" sz="2000" dirty="0">
                <a:latin typeface="Segoe Print" panose="02000800000000000000" pitchFamily="2" charset="0"/>
              </a:rPr>
              <a:t>Software Development </a:t>
            </a:r>
            <a:br>
              <a:rPr lang="en-US" sz="2000" dirty="0">
                <a:latin typeface="Segoe Print" panose="02000800000000000000" pitchFamily="2" charset="0"/>
              </a:rPr>
            </a:br>
            <a:r>
              <a:rPr lang="en-US" sz="2000" dirty="0">
                <a:latin typeface="Segoe Print" panose="02000800000000000000" pitchFamily="2" charset="0"/>
              </a:rPr>
              <a:t>Specialist</a:t>
            </a:r>
          </a:p>
        </p:txBody>
      </p:sp>
      <p:sp>
        <p:nvSpPr>
          <p:cNvPr id="11" name="TextBox 10">
            <a:extLst>
              <a:ext uri="{FF2B5EF4-FFF2-40B4-BE49-F238E27FC236}">
                <a16:creationId xmlns:a16="http://schemas.microsoft.com/office/drawing/2014/main" id="{34A240FF-89A5-2ACF-AF57-882A2C02354C}"/>
              </a:ext>
            </a:extLst>
          </p:cNvPr>
          <p:cNvSpPr txBox="1"/>
          <p:nvPr/>
        </p:nvSpPr>
        <p:spPr>
          <a:xfrm>
            <a:off x="8567199" y="5739219"/>
            <a:ext cx="4077738" cy="1323439"/>
          </a:xfrm>
          <a:prstGeom prst="rect">
            <a:avLst/>
          </a:prstGeom>
          <a:noFill/>
        </p:spPr>
        <p:txBody>
          <a:bodyPr wrap="square" rtlCol="0">
            <a:spAutoFit/>
          </a:bodyPr>
          <a:lstStyle/>
          <a:p>
            <a:pPr algn="ctr"/>
            <a:r>
              <a:rPr lang="en-US" sz="2000" dirty="0">
                <a:latin typeface="Segoe Print" panose="02000800000000000000" pitchFamily="2" charset="0"/>
              </a:rPr>
              <a:t>John Carpenter, </a:t>
            </a:r>
            <a:br>
              <a:rPr lang="en-US" sz="2000" dirty="0">
                <a:latin typeface="Segoe Print" panose="02000800000000000000" pitchFamily="2" charset="0"/>
              </a:rPr>
            </a:br>
            <a:r>
              <a:rPr lang="en-US" sz="2000" dirty="0">
                <a:latin typeface="Segoe Print" panose="02000800000000000000" pitchFamily="2" charset="0"/>
              </a:rPr>
              <a:t>Software Development </a:t>
            </a:r>
            <a:br>
              <a:rPr lang="en-US" sz="2000" dirty="0">
                <a:latin typeface="Segoe Print" panose="02000800000000000000" pitchFamily="2" charset="0"/>
              </a:rPr>
            </a:br>
            <a:r>
              <a:rPr lang="en-US" sz="2000" dirty="0">
                <a:latin typeface="Segoe Print" panose="02000800000000000000" pitchFamily="2" charset="0"/>
              </a:rPr>
              <a:t>Specialist</a:t>
            </a:r>
            <a:br>
              <a:rPr lang="en-US" sz="2000" dirty="0">
                <a:latin typeface="Segoe Print" panose="02000800000000000000" pitchFamily="2" charset="0"/>
              </a:rPr>
            </a:br>
            <a:endParaRPr lang="en-US" sz="2000" dirty="0">
              <a:latin typeface="Segoe Print" panose="02000800000000000000" pitchFamily="2" charset="0"/>
            </a:endParaRPr>
          </a:p>
        </p:txBody>
      </p:sp>
    </p:spTree>
    <p:extLst>
      <p:ext uri="{BB962C8B-B14F-4D97-AF65-F5344CB8AC3E}">
        <p14:creationId xmlns:p14="http://schemas.microsoft.com/office/powerpoint/2010/main" val="41071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6E2C-4081-D87F-79DB-E05BF101BED1}"/>
              </a:ext>
            </a:extLst>
          </p:cNvPr>
          <p:cNvSpPr>
            <a:spLocks noGrp="1"/>
          </p:cNvSpPr>
          <p:nvPr>
            <p:ph type="title"/>
          </p:nvPr>
        </p:nvSpPr>
        <p:spPr/>
        <p:txBody>
          <a:bodyPr/>
          <a:lstStyle/>
          <a:p>
            <a:r>
              <a:rPr lang="en-US" dirty="0"/>
              <a:t>Systems Administration / IT</a:t>
            </a:r>
          </a:p>
        </p:txBody>
      </p:sp>
      <p:pic>
        <p:nvPicPr>
          <p:cNvPr id="4" name="Picture 3">
            <a:extLst>
              <a:ext uri="{FF2B5EF4-FFF2-40B4-BE49-F238E27FC236}">
                <a16:creationId xmlns:a16="http://schemas.microsoft.com/office/drawing/2014/main" id="{E81F55B1-835C-3A94-7CD9-1BA3C23B47E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4450" y="1749363"/>
            <a:ext cx="3035892" cy="3918880"/>
          </a:xfrm>
          <a:prstGeom prst="rect">
            <a:avLst/>
          </a:prstGeom>
        </p:spPr>
      </p:pic>
      <p:pic>
        <p:nvPicPr>
          <p:cNvPr id="5" name="Picture 4">
            <a:extLst>
              <a:ext uri="{FF2B5EF4-FFF2-40B4-BE49-F238E27FC236}">
                <a16:creationId xmlns:a16="http://schemas.microsoft.com/office/drawing/2014/main" id="{B6BE3130-4851-EA57-E5EE-B3FB23DFC9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53" r="753"/>
          <a:stretch>
            <a:fillRect/>
          </a:stretch>
        </p:blipFill>
        <p:spPr>
          <a:xfrm>
            <a:off x="7180589" y="1671916"/>
            <a:ext cx="2656643" cy="4073773"/>
          </a:xfrm>
          <a:prstGeom prst="rect">
            <a:avLst/>
          </a:prstGeom>
        </p:spPr>
      </p:pic>
      <p:sp>
        <p:nvSpPr>
          <p:cNvPr id="6" name="TextBox 5">
            <a:extLst>
              <a:ext uri="{FF2B5EF4-FFF2-40B4-BE49-F238E27FC236}">
                <a16:creationId xmlns:a16="http://schemas.microsoft.com/office/drawing/2014/main" id="{E6D3E0D9-BA75-61D8-812B-940DFD1D4789}"/>
              </a:ext>
            </a:extLst>
          </p:cNvPr>
          <p:cNvSpPr txBox="1"/>
          <p:nvPr/>
        </p:nvSpPr>
        <p:spPr>
          <a:xfrm>
            <a:off x="236721" y="5831226"/>
            <a:ext cx="7231351" cy="1015663"/>
          </a:xfrm>
          <a:prstGeom prst="rect">
            <a:avLst/>
          </a:prstGeom>
          <a:noFill/>
        </p:spPr>
        <p:txBody>
          <a:bodyPr wrap="square" rtlCol="0">
            <a:spAutoFit/>
          </a:bodyPr>
          <a:lstStyle/>
          <a:p>
            <a:pPr algn="ctr"/>
            <a:r>
              <a:rPr lang="en-US" sz="2000" dirty="0">
                <a:latin typeface="Segoe Print" panose="02000800000000000000" pitchFamily="2" charset="0"/>
              </a:rPr>
              <a:t>Mark Gardner, Manger, </a:t>
            </a:r>
            <a:br>
              <a:rPr lang="en-US" sz="2000" dirty="0">
                <a:latin typeface="Segoe Print" panose="02000800000000000000" pitchFamily="2" charset="0"/>
              </a:rPr>
            </a:br>
            <a:r>
              <a:rPr lang="en-US" sz="2000" dirty="0">
                <a:latin typeface="Segoe Print" panose="02000800000000000000" pitchFamily="2" charset="0"/>
              </a:rPr>
              <a:t>Systems &amp; Networking</a:t>
            </a:r>
            <a:br>
              <a:rPr lang="en-US" sz="2000" dirty="0">
                <a:latin typeface="Segoe Print" panose="02000800000000000000" pitchFamily="2" charset="0"/>
              </a:rPr>
            </a:br>
            <a:endParaRPr lang="en-US" sz="2000" dirty="0">
              <a:latin typeface="Segoe Print" panose="02000800000000000000" pitchFamily="2" charset="0"/>
            </a:endParaRPr>
          </a:p>
        </p:txBody>
      </p:sp>
      <p:sp>
        <p:nvSpPr>
          <p:cNvPr id="7" name="TextBox 6">
            <a:extLst>
              <a:ext uri="{FF2B5EF4-FFF2-40B4-BE49-F238E27FC236}">
                <a16:creationId xmlns:a16="http://schemas.microsoft.com/office/drawing/2014/main" id="{7D0B9A39-A71A-EDFD-9BB6-7FF2AAE7C460}"/>
              </a:ext>
            </a:extLst>
          </p:cNvPr>
          <p:cNvSpPr txBox="1"/>
          <p:nvPr/>
        </p:nvSpPr>
        <p:spPr>
          <a:xfrm>
            <a:off x="4547350" y="5842019"/>
            <a:ext cx="7923119" cy="1015663"/>
          </a:xfrm>
          <a:prstGeom prst="rect">
            <a:avLst/>
          </a:prstGeom>
          <a:noFill/>
        </p:spPr>
        <p:txBody>
          <a:bodyPr wrap="square" rtlCol="0">
            <a:spAutoFit/>
          </a:bodyPr>
          <a:lstStyle/>
          <a:p>
            <a:pPr algn="ctr"/>
            <a:r>
              <a:rPr lang="en-US" sz="2000" dirty="0">
                <a:latin typeface="Segoe Print" panose="02000800000000000000" pitchFamily="2" charset="0"/>
              </a:rPr>
              <a:t>Lee Higley, Lead Consultant, </a:t>
            </a:r>
            <a:br>
              <a:rPr lang="en-US" sz="2000" dirty="0">
                <a:latin typeface="Segoe Print" panose="02000800000000000000" pitchFamily="2" charset="0"/>
              </a:rPr>
            </a:br>
            <a:r>
              <a:rPr lang="en-US" sz="2000" dirty="0">
                <a:latin typeface="Segoe Print" panose="02000800000000000000" pitchFamily="2" charset="0"/>
              </a:rPr>
              <a:t>Information Technology</a:t>
            </a:r>
            <a:br>
              <a:rPr lang="en-US" sz="2000" dirty="0">
                <a:latin typeface="Segoe Print" panose="02000800000000000000" pitchFamily="2" charset="0"/>
              </a:rPr>
            </a:br>
            <a:endParaRPr lang="en-US" sz="2000" dirty="0">
              <a:latin typeface="Segoe Print" panose="02000800000000000000" pitchFamily="2" charset="0"/>
            </a:endParaRPr>
          </a:p>
        </p:txBody>
      </p:sp>
    </p:spTree>
    <p:extLst>
      <p:ext uri="{BB962C8B-B14F-4D97-AF65-F5344CB8AC3E}">
        <p14:creationId xmlns:p14="http://schemas.microsoft.com/office/powerpoint/2010/main" val="169977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D9E0-B750-E2DA-0359-DF170253BA22}"/>
              </a:ext>
            </a:extLst>
          </p:cNvPr>
          <p:cNvSpPr>
            <a:spLocks noGrp="1"/>
          </p:cNvSpPr>
          <p:nvPr>
            <p:ph type="title"/>
          </p:nvPr>
        </p:nvSpPr>
        <p:spPr/>
        <p:txBody>
          <a:bodyPr/>
          <a:lstStyle/>
          <a:p>
            <a:r>
              <a:rPr lang="en-US" dirty="0"/>
              <a:t>Sales / Administration</a:t>
            </a:r>
          </a:p>
        </p:txBody>
      </p:sp>
      <p:pic>
        <p:nvPicPr>
          <p:cNvPr id="13" name="Content Placeholder 12">
            <a:extLst>
              <a:ext uri="{FF2B5EF4-FFF2-40B4-BE49-F238E27FC236}">
                <a16:creationId xmlns:a16="http://schemas.microsoft.com/office/drawing/2014/main" id="{1014864E-7DDE-B630-00BD-46EE100F7E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5871" y="1480116"/>
            <a:ext cx="3445727" cy="3449237"/>
          </a:xfrm>
        </p:spPr>
      </p:pic>
      <p:pic>
        <p:nvPicPr>
          <p:cNvPr id="6" name="Picture 5">
            <a:extLst>
              <a:ext uri="{FF2B5EF4-FFF2-40B4-BE49-F238E27FC236}">
                <a16:creationId xmlns:a16="http://schemas.microsoft.com/office/drawing/2014/main" id="{F05146B7-0A18-3512-165F-3C74F52816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14798" y="2483942"/>
            <a:ext cx="3962403" cy="3492734"/>
          </a:xfrm>
          <a:prstGeom prst="rect">
            <a:avLst/>
          </a:prstGeom>
        </p:spPr>
      </p:pic>
      <p:sp>
        <p:nvSpPr>
          <p:cNvPr id="7" name="TextBox 6">
            <a:extLst>
              <a:ext uri="{FF2B5EF4-FFF2-40B4-BE49-F238E27FC236}">
                <a16:creationId xmlns:a16="http://schemas.microsoft.com/office/drawing/2014/main" id="{B0B4A77C-D3B2-668C-4EE1-8D3CB44CE4A3}"/>
              </a:ext>
            </a:extLst>
          </p:cNvPr>
          <p:cNvSpPr txBox="1"/>
          <p:nvPr/>
        </p:nvSpPr>
        <p:spPr>
          <a:xfrm>
            <a:off x="297455" y="4729298"/>
            <a:ext cx="4077738" cy="400110"/>
          </a:xfrm>
          <a:prstGeom prst="rect">
            <a:avLst/>
          </a:prstGeom>
          <a:noFill/>
        </p:spPr>
        <p:txBody>
          <a:bodyPr wrap="square" rtlCol="0">
            <a:spAutoFit/>
          </a:bodyPr>
          <a:lstStyle/>
          <a:p>
            <a:pPr algn="ctr"/>
            <a:r>
              <a:rPr lang="en-US" sz="2000" dirty="0">
                <a:latin typeface="Segoe Print" panose="02000800000000000000" pitchFamily="2" charset="0"/>
              </a:rPr>
              <a:t>Tracey </a:t>
            </a:r>
            <a:r>
              <a:rPr lang="en-US" sz="2000" dirty="0" err="1">
                <a:latin typeface="Segoe Print" panose="02000800000000000000" pitchFamily="2" charset="0"/>
              </a:rPr>
              <a:t>Fye</a:t>
            </a:r>
            <a:r>
              <a:rPr lang="en-US" sz="2000" dirty="0">
                <a:latin typeface="Segoe Print" panose="02000800000000000000" pitchFamily="2" charset="0"/>
              </a:rPr>
              <a:t>, Office Manager</a:t>
            </a:r>
          </a:p>
        </p:txBody>
      </p:sp>
      <p:sp>
        <p:nvSpPr>
          <p:cNvPr id="8" name="TextBox 7">
            <a:extLst>
              <a:ext uri="{FF2B5EF4-FFF2-40B4-BE49-F238E27FC236}">
                <a16:creationId xmlns:a16="http://schemas.microsoft.com/office/drawing/2014/main" id="{8D9BE900-C8C8-6288-26CE-E119940F384B}"/>
              </a:ext>
            </a:extLst>
          </p:cNvPr>
          <p:cNvSpPr txBox="1"/>
          <p:nvPr/>
        </p:nvSpPr>
        <p:spPr>
          <a:xfrm>
            <a:off x="4057130" y="6310840"/>
            <a:ext cx="4077738" cy="400110"/>
          </a:xfrm>
          <a:prstGeom prst="rect">
            <a:avLst/>
          </a:prstGeom>
          <a:noFill/>
        </p:spPr>
        <p:txBody>
          <a:bodyPr wrap="square" rtlCol="0">
            <a:spAutoFit/>
          </a:bodyPr>
          <a:lstStyle/>
          <a:p>
            <a:pPr algn="ctr"/>
            <a:r>
              <a:rPr lang="en-US" sz="2000" dirty="0">
                <a:latin typeface="Segoe Print" panose="02000800000000000000" pitchFamily="2" charset="0"/>
              </a:rPr>
              <a:t>James </a:t>
            </a:r>
            <a:r>
              <a:rPr lang="en-US" sz="2000" dirty="0" err="1">
                <a:latin typeface="Segoe Print" panose="02000800000000000000" pitchFamily="2" charset="0"/>
              </a:rPr>
              <a:t>Burts</a:t>
            </a:r>
            <a:r>
              <a:rPr lang="en-US" sz="2000" dirty="0">
                <a:latin typeface="Segoe Print" panose="02000800000000000000" pitchFamily="2" charset="0"/>
              </a:rPr>
              <a:t>, CEO</a:t>
            </a:r>
          </a:p>
        </p:txBody>
      </p:sp>
      <p:sp>
        <p:nvSpPr>
          <p:cNvPr id="9" name="TextBox 8">
            <a:extLst>
              <a:ext uri="{FF2B5EF4-FFF2-40B4-BE49-F238E27FC236}">
                <a16:creationId xmlns:a16="http://schemas.microsoft.com/office/drawing/2014/main" id="{891C83D6-1645-5CD1-A9AC-CD7F39FA4123}"/>
              </a:ext>
            </a:extLst>
          </p:cNvPr>
          <p:cNvSpPr txBox="1"/>
          <p:nvPr/>
        </p:nvSpPr>
        <p:spPr>
          <a:xfrm>
            <a:off x="8099865" y="5028682"/>
            <a:ext cx="4077738" cy="1015663"/>
          </a:xfrm>
          <a:prstGeom prst="rect">
            <a:avLst/>
          </a:prstGeom>
          <a:noFill/>
        </p:spPr>
        <p:txBody>
          <a:bodyPr wrap="square" rtlCol="0">
            <a:spAutoFit/>
          </a:bodyPr>
          <a:lstStyle/>
          <a:p>
            <a:pPr algn="ctr"/>
            <a:r>
              <a:rPr lang="en-US" sz="2000" dirty="0" err="1">
                <a:latin typeface="Segoe Print" panose="02000800000000000000" pitchFamily="2" charset="0"/>
              </a:rPr>
              <a:t>Drea</a:t>
            </a:r>
            <a:r>
              <a:rPr lang="en-US" sz="2000" dirty="0">
                <a:latin typeface="Segoe Print" panose="02000800000000000000" pitchFamily="2" charset="0"/>
              </a:rPr>
              <a:t> </a:t>
            </a:r>
            <a:r>
              <a:rPr lang="en-US" sz="2000" dirty="0" err="1">
                <a:latin typeface="Segoe Print" panose="02000800000000000000" pitchFamily="2" charset="0"/>
              </a:rPr>
              <a:t>Callicutt</a:t>
            </a:r>
            <a:r>
              <a:rPr lang="en-US" sz="2000" dirty="0">
                <a:latin typeface="Segoe Print" panose="02000800000000000000" pitchFamily="2" charset="0"/>
              </a:rPr>
              <a:t>, Director of Marketing, Sales, &amp; Communications</a:t>
            </a:r>
          </a:p>
        </p:txBody>
      </p:sp>
      <p:pic>
        <p:nvPicPr>
          <p:cNvPr id="15" name="Picture 14">
            <a:extLst>
              <a:ext uri="{FF2B5EF4-FFF2-40B4-BE49-F238E27FC236}">
                <a16:creationId xmlns:a16="http://schemas.microsoft.com/office/drawing/2014/main" id="{36B928D6-66B2-3347-2816-20D9E1559DC2}"/>
              </a:ext>
            </a:extLst>
          </p:cNvPr>
          <p:cNvPicPr>
            <a:picLocks noChangeAspect="1"/>
          </p:cNvPicPr>
          <p:nvPr/>
        </p:nvPicPr>
        <p:blipFill>
          <a:blip r:embed="rId4">
            <a:extLst>
              <a:ext uri="{28A0092B-C50C-407E-A947-70E740481C1C}">
                <a14:useLocalDpi xmlns:a14="http://schemas.microsoft.com/office/drawing/2010/main" val="0"/>
              </a:ext>
            </a:extLst>
          </a:blip>
          <a:srcRect l="9531" r="4291" b="24215"/>
          <a:stretch/>
        </p:blipFill>
        <p:spPr>
          <a:xfrm>
            <a:off x="838200" y="1921726"/>
            <a:ext cx="2996249" cy="2637247"/>
          </a:xfrm>
          <a:prstGeom prst="rect">
            <a:avLst/>
          </a:prstGeom>
        </p:spPr>
      </p:pic>
    </p:spTree>
    <p:extLst>
      <p:ext uri="{BB962C8B-B14F-4D97-AF65-F5344CB8AC3E}">
        <p14:creationId xmlns:p14="http://schemas.microsoft.com/office/powerpoint/2010/main" val="49685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F09B-8A3D-1C73-BF78-62861545C72B}"/>
              </a:ext>
            </a:extLst>
          </p:cNvPr>
          <p:cNvSpPr>
            <a:spLocks noGrp="1"/>
          </p:cNvSpPr>
          <p:nvPr>
            <p:ph type="title"/>
          </p:nvPr>
        </p:nvSpPr>
        <p:spPr/>
        <p:txBody>
          <a:bodyPr/>
          <a:lstStyle/>
          <a:p>
            <a:r>
              <a:rPr lang="en-US" dirty="0"/>
              <a:t>Keystone Customers</a:t>
            </a:r>
          </a:p>
        </p:txBody>
      </p:sp>
      <p:sp>
        <p:nvSpPr>
          <p:cNvPr id="3" name="Content Placeholder 2">
            <a:extLst>
              <a:ext uri="{FF2B5EF4-FFF2-40B4-BE49-F238E27FC236}">
                <a16:creationId xmlns:a16="http://schemas.microsoft.com/office/drawing/2014/main" id="{5B5230DB-1FC7-F09D-8804-97272AF4FD62}"/>
              </a:ext>
            </a:extLst>
          </p:cNvPr>
          <p:cNvSpPr>
            <a:spLocks noGrp="1"/>
          </p:cNvSpPr>
          <p:nvPr>
            <p:ph idx="1"/>
          </p:nvPr>
        </p:nvSpPr>
        <p:spPr/>
        <p:txBody>
          <a:bodyPr>
            <a:normAutofit/>
          </a:bodyPr>
          <a:lstStyle/>
          <a:p>
            <a:r>
              <a:rPr lang="en-US" sz="3600" dirty="0">
                <a:latin typeface="+mn-lt"/>
              </a:rPr>
              <a:t>New KLAS Users</a:t>
            </a:r>
          </a:p>
          <a:p>
            <a:r>
              <a:rPr lang="en-US" sz="3600" dirty="0">
                <a:latin typeface="+mn-lt"/>
              </a:rPr>
              <a:t>Current Library for the Blind &amp; Print Disabled Users</a:t>
            </a:r>
          </a:p>
          <a:p>
            <a:r>
              <a:rPr lang="en-US" sz="3600" dirty="0"/>
              <a:t>Current Instructional Resource / Materials Center Users</a:t>
            </a:r>
          </a:p>
          <a:p>
            <a:endParaRPr lang="en-US" sz="3600" dirty="0">
              <a:latin typeface="+mn-lt"/>
            </a:endParaRPr>
          </a:p>
        </p:txBody>
      </p:sp>
    </p:spTree>
    <p:extLst>
      <p:ext uri="{BB962C8B-B14F-4D97-AF65-F5344CB8AC3E}">
        <p14:creationId xmlns:p14="http://schemas.microsoft.com/office/powerpoint/2010/main" val="96220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7BE0-AC58-51FF-324C-DD12F7CC8153}"/>
              </a:ext>
            </a:extLst>
          </p:cNvPr>
          <p:cNvSpPr>
            <a:spLocks noGrp="1"/>
          </p:cNvSpPr>
          <p:nvPr>
            <p:ph type="title"/>
          </p:nvPr>
        </p:nvSpPr>
        <p:spPr/>
        <p:txBody>
          <a:bodyPr/>
          <a:lstStyle/>
          <a:p>
            <a:r>
              <a:rPr lang="en-US" dirty="0"/>
              <a:t>New KLAS Users</a:t>
            </a:r>
          </a:p>
        </p:txBody>
      </p:sp>
      <p:sp>
        <p:nvSpPr>
          <p:cNvPr id="3" name="Content Placeholder 2">
            <a:extLst>
              <a:ext uri="{FF2B5EF4-FFF2-40B4-BE49-F238E27FC236}">
                <a16:creationId xmlns:a16="http://schemas.microsoft.com/office/drawing/2014/main" id="{719D344D-DCE3-5B55-525C-B20DE862CFB5}"/>
              </a:ext>
            </a:extLst>
          </p:cNvPr>
          <p:cNvSpPr>
            <a:spLocks noGrp="1"/>
          </p:cNvSpPr>
          <p:nvPr>
            <p:ph idx="1"/>
          </p:nvPr>
        </p:nvSpPr>
        <p:spPr>
          <a:xfrm>
            <a:off x="838200" y="1465717"/>
            <a:ext cx="9443224" cy="4665346"/>
          </a:xfrm>
        </p:spPr>
        <p:txBody>
          <a:bodyPr>
            <a:normAutofit fontScale="92500"/>
          </a:bodyPr>
          <a:lstStyle/>
          <a:p>
            <a:r>
              <a:rPr lang="en-US" sz="3900" dirty="0">
                <a:latin typeface="+mn-lt"/>
              </a:rPr>
              <a:t>Now Live!</a:t>
            </a:r>
          </a:p>
          <a:p>
            <a:pPr lvl="1"/>
            <a:r>
              <a:rPr lang="en-US" sz="3500" dirty="0">
                <a:latin typeface="+mn-lt"/>
              </a:rPr>
              <a:t>Minnesota State Services for the Blind (SSB), Minnesota Department of Employment &amp; Economic Development</a:t>
            </a:r>
          </a:p>
          <a:p>
            <a:pPr lvl="1"/>
            <a:r>
              <a:rPr lang="en-US" sz="3500" dirty="0">
                <a:latin typeface="+mn-lt"/>
              </a:rPr>
              <a:t>Michigan Braille and Talking Book Library</a:t>
            </a:r>
          </a:p>
          <a:p>
            <a:r>
              <a:rPr lang="en-US" sz="3900" dirty="0">
                <a:latin typeface="+mn-lt"/>
              </a:rPr>
              <a:t>Implementation NOW Underway:</a:t>
            </a:r>
          </a:p>
          <a:p>
            <a:pPr lvl="1"/>
            <a:r>
              <a:rPr lang="en-US" sz="3500" dirty="0">
                <a:latin typeface="+mn-lt"/>
              </a:rPr>
              <a:t>Kentucky Instructional Resource Center</a:t>
            </a:r>
          </a:p>
          <a:p>
            <a:pPr lvl="1"/>
            <a:endParaRPr lang="en-US" dirty="0"/>
          </a:p>
        </p:txBody>
      </p:sp>
    </p:spTree>
    <p:extLst>
      <p:ext uri="{BB962C8B-B14F-4D97-AF65-F5344CB8AC3E}">
        <p14:creationId xmlns:p14="http://schemas.microsoft.com/office/powerpoint/2010/main" val="1669807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678</TotalTime>
  <Words>935</Words>
  <Application>Microsoft Office PowerPoint</Application>
  <PresentationFormat>Widescreen</PresentationFormat>
  <Paragraphs>144</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Century Gothic</vt:lpstr>
      <vt:lpstr>Segoe Print</vt:lpstr>
      <vt:lpstr>Wingdings 3</vt:lpstr>
      <vt:lpstr>Ion</vt:lpstr>
      <vt:lpstr>2025 NLS Midlands - Southern  KLAS Users’ Group Meeting</vt:lpstr>
      <vt:lpstr>Agenda</vt:lpstr>
      <vt:lpstr>Keystone Staff</vt:lpstr>
      <vt:lpstr>Customer Support</vt:lpstr>
      <vt:lpstr>Development</vt:lpstr>
      <vt:lpstr>Systems Administration / IT</vt:lpstr>
      <vt:lpstr>Sales / Administration</vt:lpstr>
      <vt:lpstr>Keystone Customers</vt:lpstr>
      <vt:lpstr>New KLAS Users</vt:lpstr>
      <vt:lpstr>Current KLAS LBPD Installations</vt:lpstr>
      <vt:lpstr>Current KLAS IRC / IMC Installations</vt:lpstr>
      <vt:lpstr>Keystone Services Updates</vt:lpstr>
      <vt:lpstr>KLAS Users’ Resources:</vt:lpstr>
      <vt:lpstr>KLAS Users’ Resources:</vt:lpstr>
      <vt:lpstr>KLAS Users’ Group</vt:lpstr>
      <vt:lpstr>KLAS Development Updates</vt:lpstr>
      <vt:lpstr>KLAS Development (7.8.29)</vt:lpstr>
      <vt:lpstr>KLAS Development (7.8.30)</vt:lpstr>
      <vt:lpstr>KLAS Development (7.8.31)</vt:lpstr>
      <vt:lpstr>KLAS Development (Upcoming)</vt:lpstr>
      <vt:lpstr>And introducing…    </vt:lpstr>
      <vt:lpstr>Scribe Micro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Burts</dc:creator>
  <cp:lastModifiedBy>Katy Patrick</cp:lastModifiedBy>
  <cp:revision>19</cp:revision>
  <dcterms:created xsi:type="dcterms:W3CDTF">2025-03-14T18:00:30Z</dcterms:created>
  <dcterms:modified xsi:type="dcterms:W3CDTF">2025-09-12T15:48:49Z</dcterms:modified>
</cp:coreProperties>
</file>